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2"/>
  </p:notesMasterIdLst>
  <p:handoutMasterIdLst>
    <p:handoutMasterId r:id="rId23"/>
  </p:handoutMasterIdLst>
  <p:sldIdLst>
    <p:sldId id="256" r:id="rId2"/>
    <p:sldId id="260" r:id="rId3"/>
    <p:sldId id="342" r:id="rId4"/>
    <p:sldId id="261" r:id="rId5"/>
    <p:sldId id="343" r:id="rId6"/>
    <p:sldId id="369" r:id="rId7"/>
    <p:sldId id="345" r:id="rId8"/>
    <p:sldId id="346" r:id="rId9"/>
    <p:sldId id="347" r:id="rId10"/>
    <p:sldId id="365" r:id="rId11"/>
    <p:sldId id="351" r:id="rId12"/>
    <p:sldId id="352" r:id="rId13"/>
    <p:sldId id="359" r:id="rId14"/>
    <p:sldId id="366" r:id="rId15"/>
    <p:sldId id="360" r:id="rId16"/>
    <p:sldId id="361" r:id="rId17"/>
    <p:sldId id="362" r:id="rId18"/>
    <p:sldId id="356" r:id="rId19"/>
    <p:sldId id="367" r:id="rId20"/>
    <p:sldId id="368" r:id="rId21"/>
  </p:sldIdLst>
  <p:sldSz cx="9144000" cy="6858000" type="screen4x3"/>
  <p:notesSz cx="6858000" cy="9144000"/>
  <p:custDataLst>
    <p:tags r:id="rId24"/>
  </p:custDataLst>
  <p:defaultTextStyle>
    <a:defPPr>
      <a:defRPr lang="en-GB"/>
    </a:defPPr>
    <a:lvl1pPr algn="l" rtl="0" fontAlgn="base">
      <a:spcBef>
        <a:spcPct val="0"/>
      </a:spcBef>
      <a:spcAft>
        <a:spcPct val="0"/>
      </a:spcAft>
      <a:defRPr sz="1900" kern="1200">
        <a:solidFill>
          <a:schemeClr val="tx1"/>
        </a:solidFill>
        <a:latin typeface="Verdana" pitchFamily="34" charset="0"/>
        <a:ea typeface="+mn-ea"/>
        <a:cs typeface="+mn-cs"/>
      </a:defRPr>
    </a:lvl1pPr>
    <a:lvl2pPr marL="457200" algn="l" rtl="0" fontAlgn="base">
      <a:spcBef>
        <a:spcPct val="0"/>
      </a:spcBef>
      <a:spcAft>
        <a:spcPct val="0"/>
      </a:spcAft>
      <a:defRPr sz="1900" kern="1200">
        <a:solidFill>
          <a:schemeClr val="tx1"/>
        </a:solidFill>
        <a:latin typeface="Verdana" pitchFamily="34" charset="0"/>
        <a:ea typeface="+mn-ea"/>
        <a:cs typeface="+mn-cs"/>
      </a:defRPr>
    </a:lvl2pPr>
    <a:lvl3pPr marL="914400" algn="l" rtl="0" fontAlgn="base">
      <a:spcBef>
        <a:spcPct val="0"/>
      </a:spcBef>
      <a:spcAft>
        <a:spcPct val="0"/>
      </a:spcAft>
      <a:defRPr sz="1900" kern="1200">
        <a:solidFill>
          <a:schemeClr val="tx1"/>
        </a:solidFill>
        <a:latin typeface="Verdana" pitchFamily="34" charset="0"/>
        <a:ea typeface="+mn-ea"/>
        <a:cs typeface="+mn-cs"/>
      </a:defRPr>
    </a:lvl3pPr>
    <a:lvl4pPr marL="1371600" algn="l" rtl="0" fontAlgn="base">
      <a:spcBef>
        <a:spcPct val="0"/>
      </a:spcBef>
      <a:spcAft>
        <a:spcPct val="0"/>
      </a:spcAft>
      <a:defRPr sz="1900" kern="1200">
        <a:solidFill>
          <a:schemeClr val="tx1"/>
        </a:solidFill>
        <a:latin typeface="Verdana" pitchFamily="34" charset="0"/>
        <a:ea typeface="+mn-ea"/>
        <a:cs typeface="+mn-cs"/>
      </a:defRPr>
    </a:lvl4pPr>
    <a:lvl5pPr marL="1828800" algn="l" rtl="0" fontAlgn="base">
      <a:spcBef>
        <a:spcPct val="0"/>
      </a:spcBef>
      <a:spcAft>
        <a:spcPct val="0"/>
      </a:spcAft>
      <a:defRPr sz="1900" kern="1200">
        <a:solidFill>
          <a:schemeClr val="tx1"/>
        </a:solidFill>
        <a:latin typeface="Verdana" pitchFamily="34" charset="0"/>
        <a:ea typeface="+mn-ea"/>
        <a:cs typeface="+mn-cs"/>
      </a:defRPr>
    </a:lvl5pPr>
    <a:lvl6pPr marL="2286000" algn="l" defTabSz="914400" rtl="0" eaLnBrk="1" latinLnBrk="0" hangingPunct="1">
      <a:defRPr sz="1900" kern="1200">
        <a:solidFill>
          <a:schemeClr val="tx1"/>
        </a:solidFill>
        <a:latin typeface="Verdana" pitchFamily="34" charset="0"/>
        <a:ea typeface="+mn-ea"/>
        <a:cs typeface="+mn-cs"/>
      </a:defRPr>
    </a:lvl6pPr>
    <a:lvl7pPr marL="2743200" algn="l" defTabSz="914400" rtl="0" eaLnBrk="1" latinLnBrk="0" hangingPunct="1">
      <a:defRPr sz="1900" kern="1200">
        <a:solidFill>
          <a:schemeClr val="tx1"/>
        </a:solidFill>
        <a:latin typeface="Verdana" pitchFamily="34" charset="0"/>
        <a:ea typeface="+mn-ea"/>
        <a:cs typeface="+mn-cs"/>
      </a:defRPr>
    </a:lvl7pPr>
    <a:lvl8pPr marL="3200400" algn="l" defTabSz="914400" rtl="0" eaLnBrk="1" latinLnBrk="0" hangingPunct="1">
      <a:defRPr sz="1900" kern="1200">
        <a:solidFill>
          <a:schemeClr val="tx1"/>
        </a:solidFill>
        <a:latin typeface="Verdana" pitchFamily="34" charset="0"/>
        <a:ea typeface="+mn-ea"/>
        <a:cs typeface="+mn-cs"/>
      </a:defRPr>
    </a:lvl8pPr>
    <a:lvl9pPr marL="3657600" algn="l" defTabSz="914400" rtl="0" eaLnBrk="1" latinLnBrk="0" hangingPunct="1">
      <a:defRPr sz="19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029C"/>
    <a:srgbClr val="669900"/>
    <a:srgbClr val="FF9966"/>
    <a:srgbClr val="294E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Helle Formatvorlage 1 - Akz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25" autoAdjust="0"/>
    <p:restoredTop sz="94556" autoAdjust="0"/>
  </p:normalViewPr>
  <p:slideViewPr>
    <p:cSldViewPr>
      <p:cViewPr varScale="1">
        <p:scale>
          <a:sx n="87" d="100"/>
          <a:sy n="87" d="100"/>
        </p:scale>
        <p:origin x="1643" y="75"/>
      </p:cViewPr>
      <p:guideLst>
        <p:guide orient="horz" pos="2160"/>
        <p:guide pos="2880"/>
      </p:guideLst>
    </p:cSldViewPr>
  </p:slideViewPr>
  <p:notesTextViewPr>
    <p:cViewPr>
      <p:scale>
        <a:sx n="1" d="1"/>
        <a:sy n="1" d="1"/>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dirty="0"/>
          </a:p>
        </p:txBody>
      </p:sp>
      <p:sp>
        <p:nvSpPr>
          <p:cNvPr id="1843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dirty="0"/>
          </a:p>
        </p:txBody>
      </p:sp>
      <p:sp>
        <p:nvSpPr>
          <p:cNvPr id="1843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dirty="0"/>
          </a:p>
        </p:txBody>
      </p:sp>
      <p:sp>
        <p:nvSpPr>
          <p:cNvPr id="1843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4E8EA392-5846-4BC2-A65B-A860AFF3D53D}" type="slidenum">
              <a:rPr lang="en-GB" smtClean="0"/>
              <a:pPr>
                <a:defRPr/>
              </a:pPr>
              <a:t>‹Nr.›</a:t>
            </a:fld>
            <a:endParaRPr lang="en-GB" dirty="0"/>
          </a:p>
        </p:txBody>
      </p:sp>
    </p:spTree>
    <p:extLst>
      <p:ext uri="{BB962C8B-B14F-4D97-AF65-F5344CB8AC3E}">
        <p14:creationId xmlns:p14="http://schemas.microsoft.com/office/powerpoint/2010/main" val="30682128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dirty="0"/>
          </a:p>
        </p:txBody>
      </p:sp>
      <p:sp>
        <p:nvSpPr>
          <p:cNvPr id="61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dirty="0"/>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dirty="0"/>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2B39B020-63A5-4E7C-ABA8-BDFB2DBE0433}" type="slidenum">
              <a:rPr lang="en-GB" smtClean="0"/>
              <a:pPr>
                <a:defRPr/>
              </a:pPr>
              <a:t>‹Nr.›</a:t>
            </a:fld>
            <a:endParaRPr lang="en-GB" dirty="0"/>
          </a:p>
        </p:txBody>
      </p:sp>
    </p:spTree>
    <p:extLst>
      <p:ext uri="{BB962C8B-B14F-4D97-AF65-F5344CB8AC3E}">
        <p14:creationId xmlns:p14="http://schemas.microsoft.com/office/powerpoint/2010/main" val="219052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Verdana"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Verdana"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Verdana"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10"/>
          </p:nvPr>
        </p:nvSpPr>
        <p:spPr/>
        <p:txBody>
          <a:bodyPr/>
          <a:lstStyle/>
          <a:p>
            <a:pPr>
              <a:defRPr/>
            </a:pPr>
            <a:fld id="{2B39B020-63A5-4E7C-ABA8-BDFB2DBE0433}" type="slidenum">
              <a:rPr lang="en-GB" smtClean="0"/>
              <a:pPr>
                <a:defRPr/>
              </a:pPr>
              <a:t>1</a:t>
            </a:fld>
            <a:endParaRPr lang="en-GB" dirty="0"/>
          </a:p>
        </p:txBody>
      </p:sp>
    </p:spTree>
    <p:extLst>
      <p:ext uri="{BB962C8B-B14F-4D97-AF65-F5344CB8AC3E}">
        <p14:creationId xmlns:p14="http://schemas.microsoft.com/office/powerpoint/2010/main" val="3513338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2"/>
      </p:bgRef>
    </p:bg>
    <p:spTree>
      <p:nvGrpSpPr>
        <p:cNvPr id="1" name=""/>
        <p:cNvGrpSpPr/>
        <p:nvPr/>
      </p:nvGrpSpPr>
      <p:grpSpPr>
        <a:xfrm>
          <a:off x="0" y="0"/>
          <a:ext cx="0" cy="0"/>
          <a:chOff x="0" y="0"/>
          <a:chExt cx="0" cy="0"/>
        </a:xfrm>
      </p:grpSpPr>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Untertitel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1/25/2019</a:t>
            </a:fld>
            <a:endParaRPr lang="en-US"/>
          </a:p>
        </p:txBody>
      </p:sp>
      <p:sp>
        <p:nvSpPr>
          <p:cNvPr id="17" name="Fußzeilenplatzhalter 16"/>
          <p:cNvSpPr>
            <a:spLocks noGrp="1"/>
          </p:cNvSpPr>
          <p:nvPr>
            <p:ph type="ftr" sz="quarter" idx="11"/>
          </p:nvPr>
        </p:nvSpPr>
        <p:spPr/>
        <p:txBody>
          <a:bodyPr/>
          <a:lstStyle/>
          <a:p>
            <a:endParaRPr kumimoji="0" lang="en-US"/>
          </a:p>
        </p:txBody>
      </p:sp>
      <p:sp>
        <p:nvSpPr>
          <p:cNvPr id="7" name="Gerade Verbindung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Foliennummernplatzhalt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
        <p:nvSpPr>
          <p:cNvPr id="8" name="Titel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1/25/2019</a:t>
            </a:fld>
            <a:endParaRPr lang="en-US"/>
          </a:p>
        </p:txBody>
      </p:sp>
      <p:sp>
        <p:nvSpPr>
          <p:cNvPr id="5" name="Fußzeilenplatzhalter 4"/>
          <p:cNvSpPr>
            <a:spLocks noGrp="1"/>
          </p:cNvSpPr>
          <p:nvPr>
            <p:ph type="ftr" sz="quarter" idx="11"/>
          </p:nvPr>
        </p:nvSpPr>
        <p:spPr/>
        <p:txBody>
          <a:bodyPr/>
          <a:lstStyle/>
          <a:p>
            <a:endParaRPr kumimoji="0" lang="en-US"/>
          </a:p>
        </p:txBody>
      </p:sp>
      <p:sp>
        <p:nvSpPr>
          <p:cNvPr id="6" name="Foliennummernplatzhalter 5"/>
          <p:cNvSpPr>
            <a:spLocks noGrp="1"/>
          </p:cNvSpPr>
          <p:nvPr>
            <p:ph type="sldNum" sz="quarter" idx="12"/>
          </p:nvPr>
        </p:nvSpPr>
        <p:spPr/>
        <p:txBody>
          <a:body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Tree>
  </p:cSld>
  <p:clrMapOvr>
    <a:overrideClrMapping bg1="lt1" tx1="dk1" bg2="lt2" tx2="dk2" accent1="accent1" accent2="accent2" accent3="accent3" accent4="accent4" accent5="accent5" accent6="accent6" hlink="hlink" folHlink="folHlink"/>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bg>
      <p:bgRef idx="1001">
        <a:schemeClr val="bg2"/>
      </p:bgRef>
    </p:bg>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Gerade Verbindung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6915912" y="3009901"/>
            <a:ext cx="457200" cy="441325"/>
          </a:xfrm>
        </p:spPr>
        <p:txBody>
          <a:body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
        <p:nvSpPr>
          <p:cNvPr id="3" name="Vertikaler Textplatzhalter 2"/>
          <p:cNvSpPr>
            <a:spLocks noGrp="1"/>
          </p:cNvSpPr>
          <p:nvPr>
            <p:ph type="body" orient="vert" idx="1"/>
          </p:nvPr>
        </p:nvSpPr>
        <p:spPr>
          <a:xfrm>
            <a:off x="304800" y="304800"/>
            <a:ext cx="6553200" cy="5821366"/>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1/25/2019</a:t>
            </a:fld>
            <a:endParaRPr lang="en-US"/>
          </a:p>
        </p:txBody>
      </p:sp>
      <p:sp>
        <p:nvSpPr>
          <p:cNvPr id="5" name="Fußzeilenplatzhalter 4"/>
          <p:cNvSpPr>
            <a:spLocks noGrp="1"/>
          </p:cNvSpPr>
          <p:nvPr>
            <p:ph type="ftr" sz="quarter" idx="11"/>
          </p:nvPr>
        </p:nvSpPr>
        <p:spPr/>
        <p:txBody>
          <a:bodyPr/>
          <a:lstStyle/>
          <a:p>
            <a:endParaRPr kumimoji="0" lang="en-US"/>
          </a:p>
        </p:txBody>
      </p:sp>
      <p:sp>
        <p:nvSpPr>
          <p:cNvPr id="2" name="Vertikaler Titel 1"/>
          <p:cNvSpPr>
            <a:spLocks noGrp="1"/>
          </p:cNvSpPr>
          <p:nvPr>
            <p:ph type="title" orient="vert"/>
          </p:nvPr>
        </p:nvSpPr>
        <p:spPr>
          <a:xfrm>
            <a:off x="7391400" y="304801"/>
            <a:ext cx="1447800" cy="5851525"/>
          </a:xfrm>
        </p:spPr>
        <p:txBody>
          <a:bodyPr vert="eaVert"/>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accent3">
                    <a:shade val="75000"/>
                  </a:schemeClr>
                </a:solidFill>
              </a:defRPr>
            </a:lvl1pPr>
          </a:lstStyle>
          <a:p>
            <a:r>
              <a:rPr kumimoji="0" lang="de-DE" smtClean="0"/>
              <a:t>Titelmasterformat durch Klicken bearbeiten</a:t>
            </a:r>
            <a:endParaRPr kumimoji="0" lang="en-US"/>
          </a:p>
        </p:txBody>
      </p:sp>
      <p:sp>
        <p:nvSpPr>
          <p:cNvPr id="4" name="Datumsplatzhalt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1/25/2019</a:t>
            </a:fld>
            <a:endParaRPr lang="en-US"/>
          </a:p>
        </p:txBody>
      </p:sp>
      <p:sp>
        <p:nvSpPr>
          <p:cNvPr id="5" name="Fußzeilenplatzhalter 4"/>
          <p:cNvSpPr>
            <a:spLocks noGrp="1"/>
          </p:cNvSpPr>
          <p:nvPr>
            <p:ph type="ftr" sz="quarter" idx="11"/>
          </p:nvPr>
        </p:nvSpPr>
        <p:spPr/>
        <p:txBody>
          <a:bodyPr/>
          <a:lstStyle/>
          <a:p>
            <a:endParaRPr kumimoji="0" lang="en-US"/>
          </a:p>
        </p:txBody>
      </p:sp>
      <p:sp>
        <p:nvSpPr>
          <p:cNvPr id="6" name="Foliennummernplatzhalter 5"/>
          <p:cNvSpPr>
            <a:spLocks noGrp="1"/>
          </p:cNvSpPr>
          <p:nvPr>
            <p:ph type="sldNum" sz="quarter" idx="12"/>
          </p:nvPr>
        </p:nvSpPr>
        <p:spPr>
          <a:xfrm>
            <a:off x="4361688" y="1026372"/>
            <a:ext cx="457200" cy="441325"/>
          </a:xfrm>
        </p:spPr>
        <p:txBody>
          <a:body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
        <p:nvSpPr>
          <p:cNvPr id="8" name="Inhaltsplatzhalter 7"/>
          <p:cNvSpPr>
            <a:spLocks noGrp="1"/>
          </p:cNvSpPr>
          <p:nvPr>
            <p:ph sz="quarter" idx="1"/>
          </p:nvPr>
        </p:nvSpPr>
        <p:spPr>
          <a:xfrm>
            <a:off x="301752" y="1527048"/>
            <a:ext cx="8503920" cy="45720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13" name="Rechtec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htec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ußzeilenplatzhalter 4"/>
          <p:cNvSpPr>
            <a:spLocks noGrp="1"/>
          </p:cNvSpPr>
          <p:nvPr>
            <p:ph type="ftr" sz="quarter" idx="11"/>
          </p:nvPr>
        </p:nvSpPr>
        <p:spPr/>
        <p:txBody>
          <a:bodyPr/>
          <a:lstStyle/>
          <a:p>
            <a:endParaRPr kumimoji="0" lang="en-US"/>
          </a:p>
        </p:txBody>
      </p:sp>
      <p:sp>
        <p:nvSpPr>
          <p:cNvPr id="4" name="Datumsplatzhalt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1/25/2019</a:t>
            </a:fld>
            <a:endParaRPr lang="en-US"/>
          </a:p>
        </p:txBody>
      </p:sp>
      <p:sp>
        <p:nvSpPr>
          <p:cNvPr id="8" name="Gerade Verbindung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
        <p:nvSpPr>
          <p:cNvPr id="2" name="Titel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301752" y="228600"/>
            <a:ext cx="8534400" cy="758952"/>
          </a:xfrm>
        </p:spPr>
        <p:txBody>
          <a:bodyPr/>
          <a:lstStyle/>
          <a:p>
            <a:r>
              <a:rPr kumimoji="0" lang="de-DE" smtClean="0"/>
              <a:t>Titelmasterformat durch Klicken bearbeiten</a:t>
            </a:r>
            <a:endParaRPr kumimoji="0" lang="en-US"/>
          </a:p>
        </p:txBody>
      </p:sp>
      <p:sp>
        <p:nvSpPr>
          <p:cNvPr id="5" name="Datumsplatzhalter 4"/>
          <p:cNvSpPr>
            <a:spLocks noGrp="1"/>
          </p:cNvSpPr>
          <p:nvPr>
            <p:ph type="dt" sz="half" idx="10"/>
          </p:nvPr>
        </p:nvSpPr>
        <p:spPr>
          <a:xfrm>
            <a:off x="5791200" y="6409944"/>
            <a:ext cx="3044952" cy="365760"/>
          </a:xfrm>
        </p:spPr>
        <p:txBody>
          <a:bodyPr/>
          <a:lstStyle/>
          <a:p>
            <a:pPr eaLnBrk="1" latinLnBrk="0" hangingPunct="1"/>
            <a:fld id="{9D21D778-B565-4D7E-94D7-64010A445B68}" type="datetimeFigureOut">
              <a:rPr lang="en-US" smtClean="0"/>
              <a:pPr eaLnBrk="1" latinLnBrk="0" hangingPunct="1"/>
              <a:t>1/25/2019</a:t>
            </a:fld>
            <a:endParaRPr lang="en-US"/>
          </a:p>
        </p:txBody>
      </p:sp>
      <p:sp>
        <p:nvSpPr>
          <p:cNvPr id="6" name="Fußzeilenplatzhalter 5"/>
          <p:cNvSpPr>
            <a:spLocks noGrp="1"/>
          </p:cNvSpPr>
          <p:nvPr>
            <p:ph type="ftr" sz="quarter" idx="11"/>
          </p:nvPr>
        </p:nvSpPr>
        <p:spPr/>
        <p:txBody>
          <a:bodyPr/>
          <a:lstStyle/>
          <a:p>
            <a:endParaRPr kumimoji="0" lang="en-US" dirty="0"/>
          </a:p>
        </p:txBody>
      </p:sp>
      <p:sp>
        <p:nvSpPr>
          <p:cNvPr id="7" name="Foliennummernplatzhalter 6"/>
          <p:cNvSpPr>
            <a:spLocks noGrp="1"/>
          </p:cNvSpPr>
          <p:nvPr>
            <p:ph type="sldNum" sz="quarter" idx="12"/>
          </p:nvPr>
        </p:nvSpPr>
        <p:spPr/>
        <p:txBody>
          <a:body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
        <p:nvSpPr>
          <p:cNvPr id="8" name="Gerade Verbindung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nhaltsplatzhalter 9"/>
          <p:cNvSpPr>
            <a:spLocks noGrp="1"/>
          </p:cNvSpPr>
          <p:nvPr>
            <p:ph sz="half" idx="1"/>
          </p:nvPr>
        </p:nvSpPr>
        <p:spPr>
          <a:xfrm>
            <a:off x="301752"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2" name="Inhaltsplatzhalter 11"/>
          <p:cNvSpPr>
            <a:spLocks noGrp="1"/>
          </p:cNvSpPr>
          <p:nvPr>
            <p:ph sz="half" idx="2"/>
          </p:nvPr>
        </p:nvSpPr>
        <p:spPr>
          <a:xfrm>
            <a:off x="4800600"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1">
        <a:schemeClr val="bg2"/>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htec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htec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htec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c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7" name="Datumsplatzhalt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1/25/2019</a:t>
            </a:fld>
            <a:endParaRPr lang="en-US"/>
          </a:p>
        </p:txBody>
      </p:sp>
      <p:sp>
        <p:nvSpPr>
          <p:cNvPr id="8" name="Fußzeilenplatzhalter 7"/>
          <p:cNvSpPr>
            <a:spLocks noGrp="1"/>
          </p:cNvSpPr>
          <p:nvPr>
            <p:ph type="ftr" sz="quarter" idx="11"/>
          </p:nvPr>
        </p:nvSpPr>
        <p:spPr>
          <a:xfrm>
            <a:off x="304800" y="6409944"/>
            <a:ext cx="3581400" cy="365760"/>
          </a:xfrm>
        </p:spPr>
        <p:txBody>
          <a:bodyPr/>
          <a:lstStyle/>
          <a:p>
            <a:endParaRPr kumimoji="0" lang="en-US"/>
          </a:p>
        </p:txBody>
      </p:sp>
      <p:sp>
        <p:nvSpPr>
          <p:cNvPr id="15" name="Gerade Verbindung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nhaltsplatzhalter 23"/>
          <p:cNvSpPr>
            <a:spLocks noGrp="1"/>
          </p:cNvSpPr>
          <p:nvPr>
            <p:ph sz="quarter" idx="2"/>
          </p:nvPr>
        </p:nvSpPr>
        <p:spPr>
          <a:xfrm>
            <a:off x="301752" y="2471383"/>
            <a:ext cx="4041648" cy="3818404"/>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6" name="Inhaltsplatzhalter 25"/>
          <p:cNvSpPr>
            <a:spLocks noGrp="1"/>
          </p:cNvSpPr>
          <p:nvPr>
            <p:ph sz="quarter" idx="4"/>
          </p:nvPr>
        </p:nvSpPr>
        <p:spPr>
          <a:xfrm>
            <a:off x="4800600" y="2471383"/>
            <a:ext cx="4038600" cy="3822192"/>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Foliennummernplatzhalter 8"/>
          <p:cNvSpPr>
            <a:spLocks noGrp="1"/>
          </p:cNvSpPr>
          <p:nvPr>
            <p:ph type="sldNum" sz="quarter" idx="12"/>
          </p:nvPr>
        </p:nvSpPr>
        <p:spPr>
          <a:xfrm>
            <a:off x="4343400" y="1042416"/>
            <a:ext cx="457200" cy="441325"/>
          </a:xfrm>
        </p:spPr>
        <p:txBody>
          <a:bodyPr/>
          <a:lstStyle>
            <a:lvl1pPr algn="ctr">
              <a:defRPr/>
            </a:lvl1p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
        <p:nvSpPr>
          <p:cNvPr id="23" name="Titel 22"/>
          <p:cNvSpPr>
            <a:spLocks noGrp="1"/>
          </p:cNvSpPr>
          <p:nvPr>
            <p:ph type="title"/>
          </p:nvPr>
        </p:nvSpPr>
        <p:spPr/>
        <p:txBody>
          <a:bodyPr rtlCol="0" anchor="b" anchorCtr="0"/>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1/25/2019</a:t>
            </a:fld>
            <a:endParaRPr lang="en-US"/>
          </a:p>
        </p:txBody>
      </p:sp>
      <p:sp>
        <p:nvSpPr>
          <p:cNvPr id="4" name="Fußzeilenplatzhalter 3"/>
          <p:cNvSpPr>
            <a:spLocks noGrp="1"/>
          </p:cNvSpPr>
          <p:nvPr>
            <p:ph type="ftr" sz="quarter" idx="11"/>
          </p:nvPr>
        </p:nvSpPr>
        <p:spPr/>
        <p:txBody>
          <a:bodyPr/>
          <a:lstStyle/>
          <a:p>
            <a:endParaRPr kumimoji="0" lang="en-US" dirty="0"/>
          </a:p>
        </p:txBody>
      </p:sp>
      <p:sp>
        <p:nvSpPr>
          <p:cNvPr id="5" name="Foliennummernplatzhalter 4"/>
          <p:cNvSpPr>
            <a:spLocks noGrp="1"/>
          </p:cNvSpPr>
          <p:nvPr>
            <p:ph type="sldNum" sz="quarter" idx="12"/>
          </p:nvPr>
        </p:nvSpPr>
        <p:spPr>
          <a:xfrm>
            <a:off x="4343400" y="1036020"/>
            <a:ext cx="457200" cy="441325"/>
          </a:xfrm>
        </p:spPr>
        <p:txBody>
          <a:body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Tree>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htec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htec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umsplatzhalt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1/25/2019</a:t>
            </a:fld>
            <a:endParaRPr lang="en-US"/>
          </a:p>
        </p:txBody>
      </p:sp>
      <p:sp>
        <p:nvSpPr>
          <p:cNvPr id="3" name="Fußzeilenplatzhalter 2"/>
          <p:cNvSpPr>
            <a:spLocks noGrp="1"/>
          </p:cNvSpPr>
          <p:nvPr>
            <p:ph type="ftr" sz="quarter" idx="11"/>
          </p:nvPr>
        </p:nvSpPr>
        <p:spPr/>
        <p:txBody>
          <a:bodyPr/>
          <a:lstStyle/>
          <a:p>
            <a:endParaRPr kumimoji="0" lang="en-US"/>
          </a:p>
        </p:txBody>
      </p:sp>
      <p:sp>
        <p:nvSpPr>
          <p:cNvPr id="4" name="Foliennummernplatzhalter 3"/>
          <p:cNvSpPr>
            <a:spLocks noGrp="1"/>
          </p:cNvSpPr>
          <p:nvPr>
            <p:ph type="sldNum" sz="quarter" idx="12"/>
          </p:nvPr>
        </p:nvSpPr>
        <p:spPr>
          <a:xfrm>
            <a:off x="4267200" y="6324600"/>
            <a:ext cx="609600" cy="441324"/>
          </a:xfrm>
        </p:spPr>
        <p:txBody>
          <a:bodyPr/>
          <a:lstStyle>
            <a:lvl1pPr>
              <a:defRPr>
                <a:solidFill>
                  <a:srgbClr val="FFFFFF"/>
                </a:solidFill>
              </a:defRPr>
            </a:lvl1p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Tree>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9" name="Rechtec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htec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8" name="Rechtec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Gerade Verbindung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nhaltsplatzhalter 19"/>
          <p:cNvSpPr>
            <a:spLocks noGrp="1"/>
          </p:cNvSpPr>
          <p:nvPr>
            <p:ph sz="quarter" idx="1"/>
          </p:nvPr>
        </p:nvSpPr>
        <p:spPr>
          <a:xfrm>
            <a:off x="3124200" y="685800"/>
            <a:ext cx="5638800" cy="54102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
        <p:nvSpPr>
          <p:cNvPr id="21" name="Rechtec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1/25/2019</a:t>
            </a:fld>
            <a:endParaRPr lang="en-US"/>
          </a:p>
        </p:txBody>
      </p:sp>
      <p:sp>
        <p:nvSpPr>
          <p:cNvPr id="6" name="Fußzeilenplatzhalter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1" name="Gerade Verbindung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htec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htec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
        <p:nvSpPr>
          <p:cNvPr id="2" name="Titel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3000375" y="609600"/>
            <a:ext cx="5867400" cy="4267200"/>
          </a:xfrm>
        </p:spPr>
        <p:txBody>
          <a:bodyPr/>
          <a:lstStyle>
            <a:lvl1pPr marL="0" indent="0">
              <a:buNone/>
              <a:defRPr sz="3200"/>
            </a:lvl1pPr>
          </a:lstStyle>
          <a:p>
            <a:r>
              <a:rPr kumimoji="0" lang="de-DE" smtClean="0"/>
              <a:t>Bild durch Klicken auf Symbol hinzufügen</a:t>
            </a:r>
            <a:endParaRPr kumimoji="0" lang="en-US" dirty="0"/>
          </a:p>
        </p:txBody>
      </p:sp>
      <p:sp>
        <p:nvSpPr>
          <p:cNvPr id="4" name="Textplatzhalt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22" name="Rechtec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a:xfrm>
            <a:off x="5788152" y="6404984"/>
            <a:ext cx="3044952" cy="365760"/>
          </a:xfrm>
        </p:spPr>
        <p:txBody>
          <a:bodyPr/>
          <a:lstStyle/>
          <a:p>
            <a:pPr eaLnBrk="1" latinLnBrk="0" hangingPunct="1"/>
            <a:fld id="{9D21D778-B565-4D7E-94D7-64010A445B68}" type="datetimeFigureOut">
              <a:rPr lang="en-US" smtClean="0"/>
              <a:pPr eaLnBrk="1" latinLnBrk="0" hangingPunct="1"/>
              <a:t>1/25/2019</a:t>
            </a:fld>
            <a:endParaRPr lang="en-US" dirty="0"/>
          </a:p>
        </p:txBody>
      </p:sp>
      <p:sp>
        <p:nvSpPr>
          <p:cNvPr id="6" name="Fußzeilenplatzhalter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hf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umsplatzhalt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9D21D778-B565-4D7E-94D7-64010A445B68}" type="datetimeFigureOut">
              <a:rPr lang="en-US" smtClean="0"/>
              <a:pPr algn="r" eaLnBrk="1" latinLnBrk="0" hangingPunct="1"/>
              <a:t>1/25/2019</a:t>
            </a:fld>
            <a:endParaRPr lang="en-US" sz="1400" dirty="0">
              <a:solidFill>
                <a:srgbClr val="FFFFFF"/>
              </a:solidFill>
            </a:endParaRPr>
          </a:p>
        </p:txBody>
      </p:sp>
      <p:sp>
        <p:nvSpPr>
          <p:cNvPr id="3" name="Fußzeilenplatzhalt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htec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Gerade Verbindung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Foliennummernplatzhalt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AE49699D-ACC8-4362-BC4F-AA196F649EAB}" type="slidenum">
              <a:rPr lang="en-GB" smtClean="0"/>
              <a:pPr>
                <a:defRPr/>
              </a:pPr>
              <a:t>‹Nr.›</a:t>
            </a:fld>
            <a:r>
              <a:rPr lang="en-GB" smtClean="0"/>
              <a:t>, </a:t>
            </a:r>
            <a:fld id="{0483D060-B025-4ACE-962A-23BAB8DEC0FD}" type="datetime1">
              <a:rPr lang="en-GB" smtClean="0"/>
              <a:pPr>
                <a:defRPr/>
              </a:pPr>
              <a:t>25/01/2019</a:t>
            </a:fld>
            <a:endParaRPr lang="en-GB" dirty="0"/>
          </a:p>
        </p:txBody>
      </p:sp>
      <p:sp>
        <p:nvSpPr>
          <p:cNvPr id="22" name="Titelplatzhalter 21"/>
          <p:cNvSpPr>
            <a:spLocks noGrp="1"/>
          </p:cNvSpPr>
          <p:nvPr>
            <p:ph type="title"/>
          </p:nvPr>
        </p:nvSpPr>
        <p:spPr>
          <a:xfrm>
            <a:off x="301752" y="228600"/>
            <a:ext cx="8534400" cy="758952"/>
          </a:xfrm>
          <a:prstGeom prst="rect">
            <a:avLst/>
          </a:prstGeom>
        </p:spPr>
        <p:txBody>
          <a:bodyPr vert="horz" anchor="b">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pic>
        <p:nvPicPr>
          <p:cNvPr id="20" name="Grafik 19"/>
          <p:cNvPicPr>
            <a:picLocks/>
          </p:cNvPicPr>
          <p:nvPr userDrawn="1">
            <p:custDataLst>
              <p:tags r:id="rId13"/>
            </p:custDataLst>
          </p:nvPr>
        </p:nvPicPr>
        <p:blipFill>
          <a:blip r:embed="rId14"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7" name="Rechteck 6"/>
          <p:cNvSpPr/>
          <p:nvPr/>
        </p:nvSpPr>
        <p:spPr>
          <a:xfrm>
            <a:off x="0" y="4437112"/>
            <a:ext cx="9144000" cy="24208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 name="Rechteck 1"/>
          <p:cNvSpPr/>
          <p:nvPr/>
        </p:nvSpPr>
        <p:spPr>
          <a:xfrm>
            <a:off x="0" y="0"/>
            <a:ext cx="9144000" cy="15567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9" name="Titel 1"/>
          <p:cNvSpPr txBox="1">
            <a:spLocks/>
          </p:cNvSpPr>
          <p:nvPr/>
        </p:nvSpPr>
        <p:spPr>
          <a:xfrm>
            <a:off x="0" y="1412776"/>
            <a:ext cx="9144000" cy="288032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de-CH" sz="3600" spc="-150" dirty="0" smtClean="0">
                <a:latin typeface="Rockwell" panose="02060603020205020403" pitchFamily="18" charset="0"/>
                <a:ea typeface="Kozuka Mincho Pro M" pitchFamily="18" charset="-128"/>
                <a:cs typeface="Kalinga" panose="020B0502040204020203" pitchFamily="34" charset="0"/>
              </a:rPr>
              <a:t>Music </a:t>
            </a:r>
            <a:r>
              <a:rPr lang="de-CH" sz="3600" spc="-150" dirty="0" err="1" smtClean="0">
                <a:latin typeface="Rockwell" panose="02060603020205020403" pitchFamily="18" charset="0"/>
                <a:ea typeface="Kozuka Mincho Pro M" pitchFamily="18" charset="-128"/>
                <a:cs typeface="Kalinga" panose="020B0502040204020203" pitchFamily="34" charset="0"/>
              </a:rPr>
              <a:t>Critics</a:t>
            </a:r>
            <a:endParaRPr lang="de-CH" sz="3600" spc="-150" dirty="0" smtClean="0">
              <a:latin typeface="Rockwell" panose="02060603020205020403" pitchFamily="18" charset="0"/>
              <a:ea typeface="Kozuka Mincho Pro M" pitchFamily="18" charset="-128"/>
              <a:cs typeface="Kalinga" panose="020B0502040204020203" pitchFamily="34" charset="0"/>
            </a:endParaRPr>
          </a:p>
          <a:p>
            <a:endParaRPr lang="de-CH" sz="1400" spc="-150" dirty="0" smtClean="0">
              <a:latin typeface="Rockwell" panose="02060603020205020403" pitchFamily="18" charset="0"/>
              <a:ea typeface="Kozuka Mincho Pro M" pitchFamily="18" charset="-128"/>
              <a:cs typeface="Kalinga" panose="020B0502040204020203" pitchFamily="34" charset="0"/>
            </a:endParaRPr>
          </a:p>
          <a:p>
            <a:r>
              <a:rPr lang="de-CH" sz="3600" spc="-150" dirty="0">
                <a:latin typeface="Rockwell" panose="02060603020205020403" pitchFamily="18" charset="0"/>
                <a:ea typeface="Kozuka Mincho Pro M" pitchFamily="18" charset="-128"/>
                <a:cs typeface="Kalinga" panose="020B0502040204020203" pitchFamily="34" charset="0"/>
              </a:rPr>
              <a:t>o</a:t>
            </a:r>
            <a:r>
              <a:rPr lang="de-CH" sz="3600" spc="-150" dirty="0" smtClean="0">
                <a:latin typeface="Rockwell" panose="02060603020205020403" pitchFamily="18" charset="0"/>
                <a:ea typeface="Kozuka Mincho Pro M" pitchFamily="18" charset="-128"/>
                <a:cs typeface="Kalinga" panose="020B0502040204020203" pitchFamily="34" charset="0"/>
              </a:rPr>
              <a:t>n </a:t>
            </a:r>
            <a:r>
              <a:rPr lang="de-CH" sz="3600" spc="-150" dirty="0" err="1" smtClean="0">
                <a:latin typeface="Rockwell" panose="02060603020205020403" pitchFamily="18" charset="0"/>
                <a:ea typeface="Kozuka Mincho Pro M" pitchFamily="18" charset="-128"/>
                <a:cs typeface="Kalinga" panose="020B0502040204020203" pitchFamily="34" charset="0"/>
              </a:rPr>
              <a:t>the</a:t>
            </a:r>
            <a:r>
              <a:rPr lang="de-CH" sz="3600" spc="-150" dirty="0" smtClean="0">
                <a:latin typeface="Rockwell" panose="02060603020205020403" pitchFamily="18" charset="0"/>
                <a:ea typeface="Kozuka Mincho Pro M" pitchFamily="18" charset="-128"/>
                <a:cs typeface="Kalinga" panose="020B0502040204020203" pitchFamily="34" charset="0"/>
              </a:rPr>
              <a:t> </a:t>
            </a:r>
            <a:r>
              <a:rPr lang="de-CH" sz="3600" spc="-150" dirty="0" err="1">
                <a:latin typeface="Rockwell" panose="02060603020205020403" pitchFamily="18" charset="0"/>
                <a:ea typeface="Kozuka Mincho Pro M" pitchFamily="18" charset="-128"/>
                <a:cs typeface="Kalinga" panose="020B0502040204020203" pitchFamily="34" charset="0"/>
              </a:rPr>
              <a:t>r</a:t>
            </a:r>
            <a:r>
              <a:rPr lang="de-CH" sz="3600" spc="-150" dirty="0" err="1" smtClean="0">
                <a:latin typeface="Rockwell" panose="02060603020205020403" pitchFamily="18" charset="0"/>
                <a:ea typeface="Kozuka Mincho Pro M" pitchFamily="18" charset="-128"/>
                <a:cs typeface="Kalinga" panose="020B0502040204020203" pitchFamily="34" charset="0"/>
              </a:rPr>
              <a:t>oles</a:t>
            </a:r>
            <a:r>
              <a:rPr lang="de-CH" sz="3600" spc="-150" dirty="0" smtClean="0">
                <a:latin typeface="Rockwell" panose="02060603020205020403" pitchFamily="18" charset="0"/>
                <a:ea typeface="Kozuka Mincho Pro M" pitchFamily="18" charset="-128"/>
                <a:cs typeface="Kalinga" panose="020B0502040204020203" pitchFamily="34" charset="0"/>
              </a:rPr>
              <a:t> </a:t>
            </a:r>
            <a:r>
              <a:rPr lang="de-CH" sz="3600" spc="-150" dirty="0" err="1" smtClean="0">
                <a:latin typeface="Rockwell" panose="02060603020205020403" pitchFamily="18" charset="0"/>
                <a:ea typeface="Kozuka Mincho Pro M" pitchFamily="18" charset="-128"/>
                <a:cs typeface="Kalinga" panose="020B0502040204020203" pitchFamily="34" charset="0"/>
              </a:rPr>
              <a:t>and</a:t>
            </a:r>
            <a:r>
              <a:rPr lang="de-CH" sz="3600" spc="-150" dirty="0" smtClean="0">
                <a:latin typeface="Rockwell" panose="02060603020205020403" pitchFamily="18" charset="0"/>
                <a:ea typeface="Kozuka Mincho Pro M" pitchFamily="18" charset="-128"/>
                <a:cs typeface="Kalinga" panose="020B0502040204020203" pitchFamily="34" charset="0"/>
              </a:rPr>
              <a:t> </a:t>
            </a:r>
            <a:r>
              <a:rPr lang="de-CH" sz="3600" spc="-150" dirty="0" err="1" smtClean="0">
                <a:latin typeface="Rockwell" panose="02060603020205020403" pitchFamily="18" charset="0"/>
                <a:ea typeface="Kozuka Mincho Pro M" pitchFamily="18" charset="-128"/>
                <a:cs typeface="Kalinga" panose="020B0502040204020203" pitchFamily="34" charset="0"/>
              </a:rPr>
              <a:t>functions</a:t>
            </a:r>
            <a:r>
              <a:rPr lang="de-CH" sz="3600" spc="-150" dirty="0" smtClean="0">
                <a:latin typeface="Rockwell" panose="02060603020205020403" pitchFamily="18" charset="0"/>
                <a:ea typeface="Kozuka Mincho Pro M" pitchFamily="18" charset="-128"/>
                <a:cs typeface="Kalinga" panose="020B0502040204020203" pitchFamily="34" charset="0"/>
              </a:rPr>
              <a:t> </a:t>
            </a:r>
          </a:p>
          <a:p>
            <a:r>
              <a:rPr lang="de-CH" sz="3600" spc="-150" dirty="0" err="1" smtClean="0">
                <a:latin typeface="Rockwell" panose="02060603020205020403" pitchFamily="18" charset="0"/>
                <a:ea typeface="Kozuka Mincho Pro M" pitchFamily="18" charset="-128"/>
                <a:cs typeface="Kalinga" panose="020B0502040204020203" pitchFamily="34" charset="0"/>
              </a:rPr>
              <a:t>of</a:t>
            </a:r>
            <a:r>
              <a:rPr lang="de-CH" sz="3600" spc="-150" dirty="0" smtClean="0">
                <a:latin typeface="Rockwell" panose="02060603020205020403" pitchFamily="18" charset="0"/>
                <a:ea typeface="Kozuka Mincho Pro M" pitchFamily="18" charset="-128"/>
                <a:cs typeface="Kalinga" panose="020B0502040204020203" pitchFamily="34" charset="0"/>
              </a:rPr>
              <a:t> </a:t>
            </a:r>
            <a:r>
              <a:rPr lang="de-CH" sz="3600" spc="-150" dirty="0" err="1" smtClean="0">
                <a:latin typeface="Rockwell" panose="02060603020205020403" pitchFamily="18" charset="0"/>
                <a:ea typeface="Kozuka Mincho Pro M" pitchFamily="18" charset="-128"/>
                <a:cs typeface="Kalinga" panose="020B0502040204020203" pitchFamily="34" charset="0"/>
              </a:rPr>
              <a:t>music</a:t>
            </a:r>
            <a:r>
              <a:rPr lang="de-CH" sz="3600" spc="-150" dirty="0" smtClean="0">
                <a:latin typeface="Rockwell" panose="02060603020205020403" pitchFamily="18" charset="0"/>
                <a:ea typeface="Kozuka Mincho Pro M" pitchFamily="18" charset="-128"/>
                <a:cs typeface="Kalinga" panose="020B0502040204020203" pitchFamily="34" charset="0"/>
              </a:rPr>
              <a:t> </a:t>
            </a:r>
            <a:r>
              <a:rPr lang="de-CH" sz="3600" spc="-150" dirty="0" err="1">
                <a:latin typeface="Rockwell" panose="02060603020205020403" pitchFamily="18" charset="0"/>
                <a:ea typeface="Kozuka Mincho Pro M" pitchFamily="18" charset="-128"/>
                <a:cs typeface="Kalinga" panose="020B0502040204020203" pitchFamily="34" charset="0"/>
              </a:rPr>
              <a:t>c</a:t>
            </a:r>
            <a:r>
              <a:rPr lang="de-CH" sz="3600" spc="-150" dirty="0" err="1" smtClean="0">
                <a:latin typeface="Rockwell" panose="02060603020205020403" pitchFamily="18" charset="0"/>
                <a:ea typeface="Kozuka Mincho Pro M" pitchFamily="18" charset="-128"/>
                <a:cs typeface="Kalinga" panose="020B0502040204020203" pitchFamily="34" charset="0"/>
              </a:rPr>
              <a:t>riticism</a:t>
            </a:r>
            <a:endParaRPr lang="de-CH" sz="3600" spc="-150" dirty="0" smtClean="0">
              <a:latin typeface="Rockwell" panose="02060603020205020403" pitchFamily="18" charset="0"/>
              <a:ea typeface="Kozuka Mincho Pro M" pitchFamily="18" charset="-128"/>
              <a:cs typeface="Kalinga" panose="020B0502040204020203" pitchFamily="34" charset="0"/>
            </a:endParaRPr>
          </a:p>
        </p:txBody>
      </p:sp>
      <p:sp>
        <p:nvSpPr>
          <p:cNvPr id="10" name="Titel 1"/>
          <p:cNvSpPr txBox="1">
            <a:spLocks/>
          </p:cNvSpPr>
          <p:nvPr/>
        </p:nvSpPr>
        <p:spPr>
          <a:xfrm>
            <a:off x="1" y="4437112"/>
            <a:ext cx="9143999" cy="2448272"/>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1800"/>
              </a:spcAft>
            </a:pPr>
            <a:r>
              <a:rPr lang="de-CH" sz="2000" dirty="0" smtClean="0">
                <a:latin typeface="Garamond" panose="02020404030301010803" pitchFamily="18" charset="0"/>
                <a:ea typeface="Kozuka Mincho Pro M" pitchFamily="18" charset="-128"/>
                <a:cs typeface="Kalinga" panose="020B0502040204020203" pitchFamily="34" charset="0"/>
              </a:rPr>
              <a:t>Elena Alessandri, Antonio Baldassarre, Victoria Williamson</a:t>
            </a:r>
          </a:p>
          <a:p>
            <a:pPr>
              <a:spcAft>
                <a:spcPts val="1800"/>
              </a:spcAft>
            </a:pPr>
            <a:r>
              <a:rPr lang="de-CH" sz="1600" dirty="0" err="1" smtClean="0">
                <a:latin typeface="Garamond" panose="02020404030301010803" pitchFamily="18" charset="0"/>
                <a:ea typeface="Kozuka Mincho Pro M" pitchFamily="18" charset="-128"/>
                <a:cs typeface="Kalinga" panose="020B0502040204020203" pitchFamily="34" charset="0"/>
              </a:rPr>
              <a:t>Lucerne</a:t>
            </a:r>
            <a:r>
              <a:rPr lang="de-CH" sz="1600" dirty="0" smtClean="0">
                <a:latin typeface="Garamond" panose="02020404030301010803" pitchFamily="18" charset="0"/>
                <a:ea typeface="Kozuka Mincho Pro M" pitchFamily="18" charset="-128"/>
                <a:cs typeface="Kalinga" panose="020B0502040204020203" pitchFamily="34" charset="0"/>
              </a:rPr>
              <a:t> </a:t>
            </a:r>
            <a:r>
              <a:rPr lang="de-CH" sz="1600" dirty="0">
                <a:latin typeface="Garamond" panose="02020404030301010803" pitchFamily="18" charset="0"/>
                <a:ea typeface="Kozuka Mincho Pro M" pitchFamily="18" charset="-128"/>
                <a:cs typeface="Kalinga" panose="020B0502040204020203" pitchFamily="34" charset="0"/>
              </a:rPr>
              <a:t>University </a:t>
            </a:r>
            <a:r>
              <a:rPr lang="de-CH" sz="1600" dirty="0" err="1">
                <a:latin typeface="Garamond" panose="02020404030301010803" pitchFamily="18" charset="0"/>
                <a:ea typeface="Kozuka Mincho Pro M" pitchFamily="18" charset="-128"/>
                <a:cs typeface="Kalinga" panose="020B0502040204020203" pitchFamily="34" charset="0"/>
              </a:rPr>
              <a:t>of</a:t>
            </a:r>
            <a:r>
              <a:rPr lang="de-CH" sz="1600" dirty="0">
                <a:latin typeface="Garamond" panose="02020404030301010803" pitchFamily="18" charset="0"/>
                <a:ea typeface="Kozuka Mincho Pro M" pitchFamily="18" charset="-128"/>
                <a:cs typeface="Kalinga" panose="020B0502040204020203" pitchFamily="34" charset="0"/>
              </a:rPr>
              <a:t> Applied </a:t>
            </a:r>
            <a:r>
              <a:rPr lang="de-CH" sz="1600" dirty="0" err="1" smtClean="0">
                <a:latin typeface="Garamond" panose="02020404030301010803" pitchFamily="18" charset="0"/>
                <a:ea typeface="Kozuka Mincho Pro M" pitchFamily="18" charset="-128"/>
                <a:cs typeface="Kalinga" panose="020B0502040204020203" pitchFamily="34" charset="0"/>
              </a:rPr>
              <a:t>Sciences</a:t>
            </a:r>
            <a:r>
              <a:rPr lang="de-CH" sz="1600" dirty="0" smtClean="0">
                <a:latin typeface="Garamond" panose="02020404030301010803" pitchFamily="18" charset="0"/>
                <a:ea typeface="Kozuka Mincho Pro M" pitchFamily="18" charset="-128"/>
                <a:cs typeface="Kalinga" panose="020B0502040204020203" pitchFamily="34" charset="0"/>
              </a:rPr>
              <a:t> </a:t>
            </a:r>
            <a:r>
              <a:rPr lang="de-CH" sz="1600" dirty="0" err="1">
                <a:latin typeface="Garamond" panose="02020404030301010803" pitchFamily="18" charset="0"/>
                <a:ea typeface="Kozuka Mincho Pro M" pitchFamily="18" charset="-128"/>
                <a:cs typeface="Kalinga" panose="020B0502040204020203" pitchFamily="34" charset="0"/>
              </a:rPr>
              <a:t>and</a:t>
            </a:r>
            <a:r>
              <a:rPr lang="de-CH" sz="1600" dirty="0">
                <a:latin typeface="Garamond" panose="02020404030301010803" pitchFamily="18" charset="0"/>
                <a:ea typeface="Kozuka Mincho Pro M" pitchFamily="18" charset="-128"/>
                <a:cs typeface="Kalinga" panose="020B0502040204020203" pitchFamily="34" charset="0"/>
              </a:rPr>
              <a:t> </a:t>
            </a:r>
            <a:r>
              <a:rPr lang="de-CH" sz="1600" dirty="0" smtClean="0">
                <a:latin typeface="Garamond" panose="02020404030301010803" pitchFamily="18" charset="0"/>
                <a:ea typeface="Kozuka Mincho Pro M" pitchFamily="18" charset="-128"/>
                <a:cs typeface="Kalinga" panose="020B0502040204020203" pitchFamily="34" charset="0"/>
              </a:rPr>
              <a:t>Arts, </a:t>
            </a:r>
            <a:r>
              <a:rPr lang="de-CH" sz="1600" dirty="0" err="1" smtClean="0">
                <a:latin typeface="Garamond" panose="02020404030301010803" pitchFamily="18" charset="0"/>
                <a:ea typeface="Kozuka Mincho Pro M" pitchFamily="18" charset="-128"/>
                <a:cs typeface="Kalinga" panose="020B0502040204020203" pitchFamily="34" charset="0"/>
              </a:rPr>
              <a:t>Switzerland</a:t>
            </a:r>
            <a:r>
              <a:rPr lang="de-CH" sz="1600" dirty="0" smtClean="0">
                <a:latin typeface="Garamond" panose="02020404030301010803" pitchFamily="18" charset="0"/>
                <a:ea typeface="Kozuka Mincho Pro M" pitchFamily="18" charset="-128"/>
                <a:cs typeface="Kalinga" panose="020B0502040204020203" pitchFamily="34" charset="0"/>
              </a:rPr>
              <a:t/>
            </a:r>
            <a:br>
              <a:rPr lang="de-CH" sz="1600" dirty="0" smtClean="0">
                <a:latin typeface="Garamond" panose="02020404030301010803" pitchFamily="18" charset="0"/>
                <a:ea typeface="Kozuka Mincho Pro M" pitchFamily="18" charset="-128"/>
                <a:cs typeface="Kalinga" panose="020B0502040204020203" pitchFamily="34" charset="0"/>
              </a:rPr>
            </a:br>
            <a:r>
              <a:rPr lang="de-CH" sz="1600" dirty="0" smtClean="0">
                <a:latin typeface="Garamond" panose="02020404030301010803" pitchFamily="18" charset="0"/>
                <a:ea typeface="Kozuka Mincho Pro M" pitchFamily="18" charset="-128"/>
                <a:cs typeface="Kalinga" panose="020B0502040204020203" pitchFamily="34" charset="0"/>
              </a:rPr>
              <a:t>University </a:t>
            </a:r>
            <a:r>
              <a:rPr lang="de-CH" sz="1600" dirty="0" err="1" smtClean="0">
                <a:latin typeface="Garamond" panose="02020404030301010803" pitchFamily="18" charset="0"/>
                <a:ea typeface="Kozuka Mincho Pro M" pitchFamily="18" charset="-128"/>
                <a:cs typeface="Kalinga" panose="020B0502040204020203" pitchFamily="34" charset="0"/>
              </a:rPr>
              <a:t>of</a:t>
            </a:r>
            <a:r>
              <a:rPr lang="de-CH" sz="1600" dirty="0" smtClean="0">
                <a:latin typeface="Garamond" panose="02020404030301010803" pitchFamily="18" charset="0"/>
                <a:ea typeface="Kozuka Mincho Pro M" pitchFamily="18" charset="-128"/>
                <a:cs typeface="Kalinga" panose="020B0502040204020203" pitchFamily="34" charset="0"/>
              </a:rPr>
              <a:t> Sheffield, UK</a:t>
            </a:r>
            <a:br>
              <a:rPr lang="de-CH" sz="1600" dirty="0" smtClean="0">
                <a:latin typeface="Garamond" panose="02020404030301010803" pitchFamily="18" charset="0"/>
                <a:ea typeface="Kozuka Mincho Pro M" pitchFamily="18" charset="-128"/>
                <a:cs typeface="Kalinga" panose="020B0502040204020203" pitchFamily="34" charset="0"/>
              </a:rPr>
            </a:br>
            <a:endParaRPr lang="de-CH" dirty="0" smtClean="0">
              <a:latin typeface="Garamond" panose="02020404030301010803" pitchFamily="18" charset="0"/>
              <a:ea typeface="Kozuka Mincho Pro M" pitchFamily="18" charset="-128"/>
              <a:cs typeface="Kalinga" panose="020B0502040204020203" pitchFamily="34" charset="0"/>
            </a:endParaRPr>
          </a:p>
        </p:txBody>
      </p:sp>
      <p:pic>
        <p:nvPicPr>
          <p:cNvPr id="204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3738" y="188640"/>
            <a:ext cx="2190750" cy="1171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Grafik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4624" y="286936"/>
            <a:ext cx="1735088" cy="28918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rPr>
              <a:t>FINDINGS</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7"/>
          <p:cNvPicPr>
            <a:picLocks noChangeAspect="1" noChangeArrowheads="1"/>
          </p:cNvPicPr>
          <p:nvPr/>
        </p:nvPicPr>
        <p:blipFill rotWithShape="1">
          <a:blip r:embed="rId2">
            <a:extLst>
              <a:ext uri="{28A0092B-C50C-407E-A947-70E740481C1C}">
                <a14:useLocalDpi xmlns:a14="http://schemas.microsoft.com/office/drawing/2010/main" val="0"/>
              </a:ext>
            </a:extLst>
          </a:blip>
          <a:srcRect l="776" t="1118" b="1974"/>
          <a:stretch/>
        </p:blipFill>
        <p:spPr bwMode="auto">
          <a:xfrm>
            <a:off x="251520" y="875476"/>
            <a:ext cx="8536380" cy="597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288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7"/>
          <p:cNvPicPr>
            <a:picLocks noChangeAspect="1" noChangeArrowheads="1"/>
          </p:cNvPicPr>
          <p:nvPr/>
        </p:nvPicPr>
        <p:blipFill rotWithShape="1">
          <a:blip r:embed="rId2">
            <a:extLst>
              <a:ext uri="{28A0092B-C50C-407E-A947-70E740481C1C}">
                <a14:useLocalDpi xmlns:a14="http://schemas.microsoft.com/office/drawing/2010/main" val="0"/>
              </a:ext>
            </a:extLst>
          </a:blip>
          <a:srcRect l="776" t="1118" b="1974"/>
          <a:stretch/>
        </p:blipFill>
        <p:spPr bwMode="auto">
          <a:xfrm>
            <a:off x="251520" y="875476"/>
            <a:ext cx="8536380" cy="597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rPr>
              <a:t>FINDINGS</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echteck 4"/>
          <p:cNvSpPr/>
          <p:nvPr/>
        </p:nvSpPr>
        <p:spPr>
          <a:xfrm>
            <a:off x="4072803" y="880145"/>
            <a:ext cx="5076000" cy="5976000"/>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6" name="Rechteck 5"/>
          <p:cNvSpPr/>
          <p:nvPr/>
        </p:nvSpPr>
        <p:spPr>
          <a:xfrm>
            <a:off x="107504" y="3112393"/>
            <a:ext cx="3972696" cy="3753976"/>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7" name="Content Placeholder 2"/>
          <p:cNvSpPr txBox="1">
            <a:spLocks/>
          </p:cNvSpPr>
          <p:nvPr/>
        </p:nvSpPr>
        <p:spPr bwMode="auto">
          <a:xfrm>
            <a:off x="2752750" y="1998365"/>
            <a:ext cx="2525804"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000" dirty="0" smtClean="0">
                <a:latin typeface="Garamond" panose="02020404030301010803" pitchFamily="18" charset="0"/>
                <a:cs typeface="Adobe Arabic" panose="02040503050201020203" pitchFamily="18" charset="-78"/>
              </a:rPr>
              <a:t>Things</a:t>
            </a:r>
            <a:r>
              <a:rPr lang="en-GB" sz="1800" dirty="0" smtClean="0">
                <a:latin typeface="Garamond" panose="02020404030301010803" pitchFamily="18" charset="0"/>
                <a:cs typeface="Adobe Arabic" panose="02040503050201020203" pitchFamily="18" charset="-78"/>
              </a:rPr>
              <a:t> I am.</a:t>
            </a:r>
          </a:p>
          <a:p>
            <a:pPr marL="0" indent="0">
              <a:lnSpc>
                <a:spcPct val="150000"/>
              </a:lnSpc>
              <a:buClr>
                <a:srgbClr val="0C3D50"/>
              </a:buClr>
              <a:buSzPct val="60000"/>
              <a:buNone/>
            </a:pPr>
            <a:endParaRPr lang="en-GB" sz="18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18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1800" i="1" dirty="0" smtClean="0">
              <a:latin typeface="Garamond" panose="02020404030301010803" pitchFamily="18" charset="0"/>
              <a:cs typeface="Adobe Arabic" panose="02040503050201020203" pitchFamily="18" charset="-78"/>
            </a:endParaRPr>
          </a:p>
        </p:txBody>
      </p:sp>
      <p:sp>
        <p:nvSpPr>
          <p:cNvPr id="8" name="Content Placeholder 2"/>
          <p:cNvSpPr txBox="1">
            <a:spLocks/>
          </p:cNvSpPr>
          <p:nvPr/>
        </p:nvSpPr>
        <p:spPr bwMode="auto">
          <a:xfrm>
            <a:off x="189037" y="3409302"/>
            <a:ext cx="3733499" cy="7736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100" dirty="0" smtClean="0">
                <a:latin typeface="Garamond" panose="02020404030301010803" pitchFamily="18" charset="0"/>
                <a:cs typeface="Adobe Arabic" panose="02040503050201020203" pitchFamily="18" charset="-78"/>
              </a:rPr>
              <a:t>“I’m concerned about guiding people to the product.”</a:t>
            </a:r>
          </a:p>
          <a:p>
            <a:pPr marL="0" indent="0">
              <a:lnSpc>
                <a:spcPct val="150000"/>
              </a:lnSpc>
              <a:buClr>
                <a:srgbClr val="0C3D50"/>
              </a:buClr>
              <a:buSzPct val="60000"/>
              <a:buNone/>
            </a:pPr>
            <a:endParaRPr lang="en-GB" sz="21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21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2100" i="1" dirty="0" smtClean="0">
              <a:latin typeface="Garamond" panose="02020404030301010803" pitchFamily="18" charset="0"/>
              <a:cs typeface="Adobe Arabic" panose="02040503050201020203" pitchFamily="18" charset="-78"/>
            </a:endParaRPr>
          </a:p>
        </p:txBody>
      </p:sp>
      <p:sp>
        <p:nvSpPr>
          <p:cNvPr id="9" name="Content Placeholder 2"/>
          <p:cNvSpPr txBox="1">
            <a:spLocks/>
          </p:cNvSpPr>
          <p:nvPr/>
        </p:nvSpPr>
        <p:spPr bwMode="auto">
          <a:xfrm>
            <a:off x="736526" y="4374096"/>
            <a:ext cx="8402394" cy="1215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100" dirty="0">
                <a:latin typeface="Garamond" panose="02020404030301010803" pitchFamily="18" charset="0"/>
              </a:rPr>
              <a:t>“The role today of professional criticism?  </a:t>
            </a:r>
            <a:r>
              <a:rPr lang="en-GB" sz="2100" dirty="0" smtClean="0">
                <a:latin typeface="Garamond" panose="02020404030301010803" pitchFamily="18" charset="0"/>
              </a:rPr>
              <a:t/>
            </a:r>
            <a:br>
              <a:rPr lang="en-GB" sz="2100" dirty="0" smtClean="0">
                <a:latin typeface="Garamond" panose="02020404030301010803" pitchFamily="18" charset="0"/>
              </a:rPr>
            </a:br>
            <a:r>
              <a:rPr lang="en-GB" sz="2100" dirty="0" smtClean="0">
                <a:latin typeface="Garamond" panose="02020404030301010803" pitchFamily="18" charset="0"/>
              </a:rPr>
              <a:t>Well</a:t>
            </a:r>
            <a:r>
              <a:rPr lang="en-GB" sz="2100" dirty="0">
                <a:latin typeface="Garamond" panose="02020404030301010803" pitchFamily="18" charset="0"/>
              </a:rPr>
              <a:t>, it is that conduit from the producer to the </a:t>
            </a:r>
            <a:r>
              <a:rPr lang="en-GB" sz="2100" dirty="0" smtClean="0">
                <a:latin typeface="Garamond" panose="02020404030301010803" pitchFamily="18" charset="0"/>
              </a:rPr>
              <a:t>public. It </a:t>
            </a:r>
            <a:r>
              <a:rPr lang="en-GB" sz="2100" dirty="0">
                <a:latin typeface="Garamond" panose="02020404030301010803" pitchFamily="18" charset="0"/>
              </a:rPr>
              <a:t>is that </a:t>
            </a:r>
            <a:r>
              <a:rPr lang="en-GB" sz="2100" dirty="0" smtClean="0">
                <a:latin typeface="Garamond" panose="02020404030301010803" pitchFamily="18" charset="0"/>
              </a:rPr>
              <a:t>bridge.”</a:t>
            </a:r>
            <a:endParaRPr lang="en-GB" sz="21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2100" i="1" dirty="0" smtClean="0">
              <a:latin typeface="Garamond" panose="02020404030301010803" pitchFamily="18" charset="0"/>
              <a:cs typeface="Adobe Arabic" panose="02040503050201020203" pitchFamily="18" charset="-78"/>
            </a:endParaRPr>
          </a:p>
        </p:txBody>
      </p:sp>
      <p:sp>
        <p:nvSpPr>
          <p:cNvPr id="10" name="Content Placeholder 2"/>
          <p:cNvSpPr txBox="1">
            <a:spLocks/>
          </p:cNvSpPr>
          <p:nvPr/>
        </p:nvSpPr>
        <p:spPr bwMode="auto">
          <a:xfrm>
            <a:off x="1269427" y="5373216"/>
            <a:ext cx="7869494" cy="1368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100" dirty="0"/>
              <a:t>“…the power of the press is considerable, in terms of the effect it can have on the career of musicians.  I think that’s the sort of thing I’m very, very aware of.  I feel I’m doing it for the musicians.  I’m writing for </a:t>
            </a:r>
            <a:r>
              <a:rPr lang="en-GB" sz="2100" dirty="0" smtClean="0"/>
              <a:t>them.” </a:t>
            </a:r>
            <a:endParaRPr lang="en-GB" sz="21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2100" i="1" dirty="0" smtClean="0">
              <a:latin typeface="Garamond" panose="02020404030301010803" pitchFamily="18" charset="0"/>
              <a:cs typeface="Adobe Arabic" panose="02040503050201020203" pitchFamily="18" charset="-78"/>
            </a:endParaRPr>
          </a:p>
        </p:txBody>
      </p:sp>
      <p:sp>
        <p:nvSpPr>
          <p:cNvPr id="11" name="Ellipse 10"/>
          <p:cNvSpPr/>
          <p:nvPr/>
        </p:nvSpPr>
        <p:spPr>
          <a:xfrm>
            <a:off x="1252585" y="894526"/>
            <a:ext cx="1548000" cy="648000"/>
          </a:xfrm>
          <a:prstGeom prst="ellipse">
            <a:avLst/>
          </a:prstGeom>
          <a:solidFill>
            <a:schemeClr val="bg2">
              <a:lumMod val="25000"/>
              <a:alpha val="20000"/>
            </a:schemeClr>
          </a:solidFill>
          <a:ln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2" name="Ellipse 11"/>
          <p:cNvSpPr/>
          <p:nvPr/>
        </p:nvSpPr>
        <p:spPr>
          <a:xfrm>
            <a:off x="785292" y="2276944"/>
            <a:ext cx="1548000" cy="648000"/>
          </a:xfrm>
          <a:prstGeom prst="ellipse">
            <a:avLst/>
          </a:prstGeom>
          <a:solidFill>
            <a:schemeClr val="bg2">
              <a:lumMod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3" name="Ellipse 12"/>
          <p:cNvSpPr/>
          <p:nvPr/>
        </p:nvSpPr>
        <p:spPr>
          <a:xfrm>
            <a:off x="1259632" y="2598884"/>
            <a:ext cx="1548000" cy="648000"/>
          </a:xfrm>
          <a:prstGeom prst="ellipse">
            <a:avLst/>
          </a:prstGeom>
          <a:solidFill>
            <a:schemeClr val="bg2">
              <a:lumMod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 name="Ellipse 1"/>
          <p:cNvSpPr/>
          <p:nvPr/>
        </p:nvSpPr>
        <p:spPr>
          <a:xfrm>
            <a:off x="1252585" y="894526"/>
            <a:ext cx="1548000" cy="648000"/>
          </a:xfrm>
          <a:prstGeom prst="ellipse">
            <a:avLst/>
          </a:prstGeom>
          <a:noFill/>
          <a:ln w="25400" cmpd="sng">
            <a:solidFill>
              <a:schemeClr val="bg2">
                <a:lumMod val="2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6" name="Ellipse 15"/>
          <p:cNvSpPr/>
          <p:nvPr/>
        </p:nvSpPr>
        <p:spPr>
          <a:xfrm>
            <a:off x="760934" y="2276944"/>
            <a:ext cx="1548000" cy="648000"/>
          </a:xfrm>
          <a:prstGeom prst="ellipse">
            <a:avLst/>
          </a:prstGeom>
          <a:noFill/>
          <a:ln w="25400" cmpd="sng">
            <a:solidFill>
              <a:schemeClr val="bg2">
                <a:lumMod val="2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7" name="Ellipse 16"/>
          <p:cNvSpPr/>
          <p:nvPr/>
        </p:nvSpPr>
        <p:spPr>
          <a:xfrm>
            <a:off x="1252585" y="2598884"/>
            <a:ext cx="1548000" cy="648000"/>
          </a:xfrm>
          <a:prstGeom prst="ellipse">
            <a:avLst/>
          </a:prstGeom>
          <a:noFill/>
          <a:ln w="25400" cmpd="sng">
            <a:solidFill>
              <a:schemeClr val="bg2">
                <a:lumMod val="2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grpSp>
        <p:nvGrpSpPr>
          <p:cNvPr id="19" name="Gruppieren 18"/>
          <p:cNvGrpSpPr/>
          <p:nvPr/>
        </p:nvGrpSpPr>
        <p:grpSpPr>
          <a:xfrm>
            <a:off x="179512" y="3393136"/>
            <a:ext cx="2052000" cy="720000"/>
            <a:chOff x="642040" y="1360725"/>
            <a:chExt cx="2052000" cy="1260000"/>
          </a:xfrm>
        </p:grpSpPr>
        <p:cxnSp>
          <p:nvCxnSpPr>
            <p:cNvPr id="20" name="Gerade Verbindung 19"/>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22" name="Gruppieren 21"/>
          <p:cNvGrpSpPr/>
          <p:nvPr/>
        </p:nvGrpSpPr>
        <p:grpSpPr>
          <a:xfrm>
            <a:off x="719800" y="4365184"/>
            <a:ext cx="2052000" cy="720000"/>
            <a:chOff x="642040" y="1360725"/>
            <a:chExt cx="2052000" cy="1260000"/>
          </a:xfrm>
        </p:grpSpPr>
        <p:cxnSp>
          <p:nvCxnSpPr>
            <p:cNvPr id="24" name="Gerade Verbindung 23"/>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Gerade Verbindung 25"/>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uppieren 26"/>
          <p:cNvGrpSpPr/>
          <p:nvPr/>
        </p:nvGrpSpPr>
        <p:grpSpPr>
          <a:xfrm>
            <a:off x="1259632" y="5373216"/>
            <a:ext cx="2077951" cy="720000"/>
            <a:chOff x="642040" y="1360725"/>
            <a:chExt cx="2052000" cy="1260000"/>
          </a:xfrm>
        </p:grpSpPr>
        <p:cxnSp>
          <p:nvCxnSpPr>
            <p:cNvPr id="28" name="Gerade Verbindung 27"/>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Gerade Verbindung 28"/>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
        <p:nvSpPr>
          <p:cNvPr id="30" name="Content Placeholder 2"/>
          <p:cNvSpPr txBox="1">
            <a:spLocks/>
          </p:cNvSpPr>
          <p:nvPr/>
        </p:nvSpPr>
        <p:spPr bwMode="auto">
          <a:xfrm>
            <a:off x="726651" y="4371825"/>
            <a:ext cx="8402394" cy="785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100" dirty="0"/>
              <a:t>“Without reviews the market would only half-function, because it needs to have the critical input, the validation from </a:t>
            </a:r>
            <a:r>
              <a:rPr lang="en-GB" sz="2100" dirty="0" smtClean="0"/>
              <a:t>Critics”</a:t>
            </a:r>
            <a:endParaRPr lang="en-GB" sz="2100" dirty="0" smtClean="0">
              <a:latin typeface="Garamond" panose="02020404030301010803" pitchFamily="18" charset="0"/>
              <a:cs typeface="Adobe Arabic" panose="02040503050201020203" pitchFamily="18" charset="-78"/>
            </a:endParaRPr>
          </a:p>
        </p:txBody>
      </p:sp>
    </p:spTree>
    <p:extLst>
      <p:ext uri="{BB962C8B-B14F-4D97-AF65-F5344CB8AC3E}">
        <p14:creationId xmlns:p14="http://schemas.microsoft.com/office/powerpoint/2010/main" val="3548704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2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par>
                                <p:cTn id="26" presetID="21" presetClass="entr" presetSubtype="1" fill="hold" grpId="0" nodeType="with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wheel(1)">
                                      <p:cBhvr>
                                        <p:cTn id="28" dur="1000"/>
                                        <p:tgtEl>
                                          <p:spTgt spid="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1" nodeType="clickEffect">
                                  <p:stCondLst>
                                    <p:cond delay="0"/>
                                  </p:stCondLst>
                                  <p:childTnLst>
                                    <p:animEffect transition="out" filter="fade">
                                      <p:cBhvr>
                                        <p:cTn id="32" dur="500"/>
                                        <p:tgtEl>
                                          <p:spTgt spid="8"/>
                                        </p:tgtEl>
                                      </p:cBhvr>
                                    </p:animEffect>
                                    <p:set>
                                      <p:cBhvr>
                                        <p:cTn id="33" dur="1" fill="hold">
                                          <p:stCondLst>
                                            <p:cond delay="499"/>
                                          </p:stCondLst>
                                        </p:cTn>
                                        <p:tgtEl>
                                          <p:spTgt spid="8"/>
                                        </p:tgtEl>
                                        <p:attrNameLst>
                                          <p:attrName>style.visibility</p:attrName>
                                        </p:attrNameLst>
                                      </p:cBhvr>
                                      <p:to>
                                        <p:strVal val="hidden"/>
                                      </p:to>
                                    </p:set>
                                  </p:childTnLst>
                                </p:cTn>
                              </p:par>
                              <p:par>
                                <p:cTn id="34" presetID="10" presetClass="exit" presetSubtype="0" fill="hold" nodeType="withEffect">
                                  <p:stCondLst>
                                    <p:cond delay="0"/>
                                  </p:stCondLst>
                                  <p:childTnLst>
                                    <p:animEffect transition="out" filter="fade">
                                      <p:cBhvr>
                                        <p:cTn id="35" dur="500"/>
                                        <p:tgtEl>
                                          <p:spTgt spid="19"/>
                                        </p:tgtEl>
                                      </p:cBhvr>
                                    </p:animEffect>
                                    <p:set>
                                      <p:cBhvr>
                                        <p:cTn id="36" dur="1" fill="hold">
                                          <p:stCondLst>
                                            <p:cond delay="499"/>
                                          </p:stCondLst>
                                        </p:cTn>
                                        <p:tgtEl>
                                          <p:spTgt spid="19"/>
                                        </p:tgtEl>
                                        <p:attrNameLst>
                                          <p:attrName>style.visibility</p:attrName>
                                        </p:attrNameLst>
                                      </p:cBhvr>
                                      <p:to>
                                        <p:strVal val="hidden"/>
                                      </p:to>
                                    </p:set>
                                  </p:childTnLst>
                                </p:cTn>
                              </p:par>
                              <p:par>
                                <p:cTn id="37" presetID="10" presetClass="exit" presetSubtype="0" fill="hold" grpId="1" nodeType="withEffect">
                                  <p:stCondLst>
                                    <p:cond delay="0"/>
                                  </p:stCondLst>
                                  <p:childTnLst>
                                    <p:animEffect transition="out" filter="fade">
                                      <p:cBhvr>
                                        <p:cTn id="38" dur="500"/>
                                        <p:tgtEl>
                                          <p:spTgt spid="11"/>
                                        </p:tgtEl>
                                      </p:cBhvr>
                                    </p:animEffect>
                                    <p:set>
                                      <p:cBhvr>
                                        <p:cTn id="39" dur="1" fill="hold">
                                          <p:stCondLst>
                                            <p:cond delay="499"/>
                                          </p:stCondLst>
                                        </p:cTn>
                                        <p:tgtEl>
                                          <p:spTgt spid="11"/>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2"/>
                                        </p:tgtEl>
                                      </p:cBhvr>
                                    </p:animEffect>
                                    <p:set>
                                      <p:cBhvr>
                                        <p:cTn id="42" dur="1" fill="hold">
                                          <p:stCondLst>
                                            <p:cond delay="499"/>
                                          </p:stCondLst>
                                        </p:cTn>
                                        <p:tgtEl>
                                          <p:spTgt spid="2"/>
                                        </p:tgtEl>
                                        <p:attrNameLst>
                                          <p:attrName>style.visibility</p:attrName>
                                        </p:attrNameLst>
                                      </p:cBhvr>
                                      <p:to>
                                        <p:strVal val="hidden"/>
                                      </p:to>
                                    </p:set>
                                  </p:childTnLst>
                                </p:cTn>
                              </p:par>
                              <p:par>
                                <p:cTn id="43" presetID="10" presetClass="entr" presetSubtype="0" fill="hold" grpId="0" nodeType="with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500"/>
                                        <p:tgtEl>
                                          <p:spTgt spid="30"/>
                                        </p:tgtEl>
                                      </p:cBhvr>
                                    </p:animEffect>
                                  </p:childTnLst>
                                </p:cTn>
                              </p:par>
                              <p:par>
                                <p:cTn id="46" presetID="10" presetClass="entr" presetSubtype="0" fill="hold" nodeType="withEffect">
                                  <p:stCondLst>
                                    <p:cond delay="0"/>
                                  </p:stCondLst>
                                  <p:childTnLst>
                                    <p:set>
                                      <p:cBhvr>
                                        <p:cTn id="47" dur="1" fill="hold">
                                          <p:stCondLst>
                                            <p:cond delay="0"/>
                                          </p:stCondLst>
                                        </p:cTn>
                                        <p:tgtEl>
                                          <p:spTgt spid="22"/>
                                        </p:tgtEl>
                                        <p:attrNameLst>
                                          <p:attrName>style.visibility</p:attrName>
                                        </p:attrNameLst>
                                      </p:cBhvr>
                                      <p:to>
                                        <p:strVal val="visible"/>
                                      </p:to>
                                    </p:set>
                                    <p:animEffect transition="in" filter="fade">
                                      <p:cBhvr>
                                        <p:cTn id="48" dur="500"/>
                                        <p:tgtEl>
                                          <p:spTgt spid="22"/>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fade">
                                      <p:cBhvr>
                                        <p:cTn id="51" dur="500"/>
                                        <p:tgtEl>
                                          <p:spTgt spid="12"/>
                                        </p:tgtEl>
                                      </p:cBhvr>
                                    </p:animEffect>
                                  </p:childTnLst>
                                </p:cTn>
                              </p:par>
                              <p:par>
                                <p:cTn id="52" presetID="21" presetClass="entr" presetSubtype="1" fill="hold" grpId="0" nodeType="with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wheel(1)">
                                      <p:cBhvr>
                                        <p:cTn id="54" dur="1000"/>
                                        <p:tgtEl>
                                          <p:spTgt spid="16"/>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grpId="1" nodeType="clickEffect">
                                  <p:stCondLst>
                                    <p:cond delay="0"/>
                                  </p:stCondLst>
                                  <p:childTnLst>
                                    <p:animEffect transition="out" filter="fade">
                                      <p:cBhvr>
                                        <p:cTn id="58" dur="500"/>
                                        <p:tgtEl>
                                          <p:spTgt spid="30"/>
                                        </p:tgtEl>
                                      </p:cBhvr>
                                    </p:animEffect>
                                    <p:set>
                                      <p:cBhvr>
                                        <p:cTn id="59" dur="1" fill="hold">
                                          <p:stCondLst>
                                            <p:cond delay="499"/>
                                          </p:stCondLst>
                                        </p:cTn>
                                        <p:tgtEl>
                                          <p:spTgt spid="30"/>
                                        </p:tgtEl>
                                        <p:attrNameLst>
                                          <p:attrName>style.visibility</p:attrName>
                                        </p:attrNameLst>
                                      </p:cBhvr>
                                      <p:to>
                                        <p:strVal val="hidden"/>
                                      </p:to>
                                    </p:set>
                                  </p:childTnLst>
                                </p:cTn>
                              </p:par>
                              <p:par>
                                <p:cTn id="60" presetID="10" presetClass="exit" presetSubtype="0" fill="hold" nodeType="withEffect">
                                  <p:stCondLst>
                                    <p:cond delay="0"/>
                                  </p:stCondLst>
                                  <p:childTnLst>
                                    <p:animEffect transition="out" filter="fade">
                                      <p:cBhvr>
                                        <p:cTn id="61" dur="500"/>
                                        <p:tgtEl>
                                          <p:spTgt spid="22"/>
                                        </p:tgtEl>
                                      </p:cBhvr>
                                    </p:animEffect>
                                    <p:set>
                                      <p:cBhvr>
                                        <p:cTn id="62" dur="1" fill="hold">
                                          <p:stCondLst>
                                            <p:cond delay="499"/>
                                          </p:stCondLst>
                                        </p:cTn>
                                        <p:tgtEl>
                                          <p:spTgt spid="22"/>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500"/>
                                        <p:tgtEl>
                                          <p:spTgt spid="12"/>
                                        </p:tgtEl>
                                      </p:cBhvr>
                                    </p:animEffect>
                                    <p:set>
                                      <p:cBhvr>
                                        <p:cTn id="65" dur="1" fill="hold">
                                          <p:stCondLst>
                                            <p:cond delay="499"/>
                                          </p:stCondLst>
                                        </p:cTn>
                                        <p:tgtEl>
                                          <p:spTgt spid="12"/>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16"/>
                                        </p:tgtEl>
                                      </p:cBhvr>
                                    </p:animEffect>
                                    <p:set>
                                      <p:cBhvr>
                                        <p:cTn id="68" dur="1" fill="hold">
                                          <p:stCondLst>
                                            <p:cond delay="499"/>
                                          </p:stCondLst>
                                        </p:cTn>
                                        <p:tgtEl>
                                          <p:spTgt spid="16"/>
                                        </p:tgtEl>
                                        <p:attrNameLst>
                                          <p:attrName>style.visibility</p:attrName>
                                        </p:attrNameLst>
                                      </p:cBhvr>
                                      <p:to>
                                        <p:strVal val="hidden"/>
                                      </p:to>
                                    </p:set>
                                  </p:childTnLst>
                                </p:cTn>
                              </p:par>
                              <p:par>
                                <p:cTn id="69" presetID="10" presetClass="entr" presetSubtype="0" fill="hold" grpId="0" nodeType="withEffect">
                                  <p:stCondLst>
                                    <p:cond delay="0"/>
                                  </p:stCondLst>
                                  <p:childTnLst>
                                    <p:set>
                                      <p:cBhvr>
                                        <p:cTn id="70" dur="1" fill="hold">
                                          <p:stCondLst>
                                            <p:cond delay="0"/>
                                          </p:stCondLst>
                                        </p:cTn>
                                        <p:tgtEl>
                                          <p:spTgt spid="10"/>
                                        </p:tgtEl>
                                        <p:attrNameLst>
                                          <p:attrName>style.visibility</p:attrName>
                                        </p:attrNameLst>
                                      </p:cBhvr>
                                      <p:to>
                                        <p:strVal val="visible"/>
                                      </p:to>
                                    </p:set>
                                    <p:animEffect transition="in" filter="fade">
                                      <p:cBhvr>
                                        <p:cTn id="71" dur="500"/>
                                        <p:tgtEl>
                                          <p:spTgt spid="10"/>
                                        </p:tgtEl>
                                      </p:cBhvr>
                                    </p:animEffect>
                                  </p:childTnLst>
                                </p:cTn>
                              </p:par>
                              <p:par>
                                <p:cTn id="72" presetID="10" presetClass="entr" presetSubtype="0" fill="hold" nodeType="withEffect">
                                  <p:stCondLst>
                                    <p:cond delay="0"/>
                                  </p:stCondLst>
                                  <p:childTnLst>
                                    <p:set>
                                      <p:cBhvr>
                                        <p:cTn id="73" dur="1" fill="hold">
                                          <p:stCondLst>
                                            <p:cond delay="0"/>
                                          </p:stCondLst>
                                        </p:cTn>
                                        <p:tgtEl>
                                          <p:spTgt spid="27"/>
                                        </p:tgtEl>
                                        <p:attrNameLst>
                                          <p:attrName>style.visibility</p:attrName>
                                        </p:attrNameLst>
                                      </p:cBhvr>
                                      <p:to>
                                        <p:strVal val="visible"/>
                                      </p:to>
                                    </p:set>
                                    <p:animEffect transition="in" filter="fade">
                                      <p:cBhvr>
                                        <p:cTn id="74" dur="500"/>
                                        <p:tgtEl>
                                          <p:spTgt spid="27"/>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fade">
                                      <p:cBhvr>
                                        <p:cTn id="77" dur="500"/>
                                        <p:tgtEl>
                                          <p:spTgt spid="13"/>
                                        </p:tgtEl>
                                      </p:cBhvr>
                                    </p:animEffect>
                                  </p:childTnLst>
                                </p:cTn>
                              </p:par>
                              <p:par>
                                <p:cTn id="78" presetID="21" presetClass="entr" presetSubtype="1" fill="hold" grpId="0" nodeType="withEffect">
                                  <p:stCondLst>
                                    <p:cond delay="0"/>
                                  </p:stCondLst>
                                  <p:childTnLst>
                                    <p:set>
                                      <p:cBhvr>
                                        <p:cTn id="79" dur="1" fill="hold">
                                          <p:stCondLst>
                                            <p:cond delay="0"/>
                                          </p:stCondLst>
                                        </p:cTn>
                                        <p:tgtEl>
                                          <p:spTgt spid="17"/>
                                        </p:tgtEl>
                                        <p:attrNameLst>
                                          <p:attrName>style.visibility</p:attrName>
                                        </p:attrNameLst>
                                      </p:cBhvr>
                                      <p:to>
                                        <p:strVal val="visible"/>
                                      </p:to>
                                    </p:set>
                                    <p:animEffect transition="in" filter="wheel(1)">
                                      <p:cBhvr>
                                        <p:cTn id="80" dur="1000"/>
                                        <p:tgtEl>
                                          <p:spTgt spid="17"/>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grpId="1" nodeType="clickEffect">
                                  <p:stCondLst>
                                    <p:cond delay="0"/>
                                  </p:stCondLst>
                                  <p:childTnLst>
                                    <p:animEffect transition="out" filter="fade">
                                      <p:cBhvr>
                                        <p:cTn id="84" dur="500"/>
                                        <p:tgtEl>
                                          <p:spTgt spid="10"/>
                                        </p:tgtEl>
                                      </p:cBhvr>
                                    </p:animEffect>
                                    <p:set>
                                      <p:cBhvr>
                                        <p:cTn id="85" dur="1" fill="hold">
                                          <p:stCondLst>
                                            <p:cond delay="499"/>
                                          </p:stCondLst>
                                        </p:cTn>
                                        <p:tgtEl>
                                          <p:spTgt spid="10"/>
                                        </p:tgtEl>
                                        <p:attrNameLst>
                                          <p:attrName>style.visibility</p:attrName>
                                        </p:attrNameLst>
                                      </p:cBhvr>
                                      <p:to>
                                        <p:strVal val="hidden"/>
                                      </p:to>
                                    </p:set>
                                  </p:childTnLst>
                                </p:cTn>
                              </p:par>
                              <p:par>
                                <p:cTn id="86" presetID="10" presetClass="exit" presetSubtype="0" fill="hold" nodeType="withEffect">
                                  <p:stCondLst>
                                    <p:cond delay="0"/>
                                  </p:stCondLst>
                                  <p:childTnLst>
                                    <p:animEffect transition="out" filter="fade">
                                      <p:cBhvr>
                                        <p:cTn id="87" dur="500"/>
                                        <p:tgtEl>
                                          <p:spTgt spid="27"/>
                                        </p:tgtEl>
                                      </p:cBhvr>
                                    </p:animEffect>
                                    <p:set>
                                      <p:cBhvr>
                                        <p:cTn id="88" dur="1" fill="hold">
                                          <p:stCondLst>
                                            <p:cond delay="499"/>
                                          </p:stCondLst>
                                        </p:cTn>
                                        <p:tgtEl>
                                          <p:spTgt spid="27"/>
                                        </p:tgtEl>
                                        <p:attrNameLst>
                                          <p:attrName>style.visibility</p:attrName>
                                        </p:attrNameLst>
                                      </p:cBhvr>
                                      <p:to>
                                        <p:strVal val="hidden"/>
                                      </p:to>
                                    </p:set>
                                  </p:childTnLst>
                                </p:cTn>
                              </p:par>
                              <p:par>
                                <p:cTn id="89" presetID="10" presetClass="exit" presetSubtype="0" fill="hold" grpId="1" nodeType="withEffect">
                                  <p:stCondLst>
                                    <p:cond delay="0"/>
                                  </p:stCondLst>
                                  <p:childTnLst>
                                    <p:animEffect transition="out" filter="fade">
                                      <p:cBhvr>
                                        <p:cTn id="90" dur="500"/>
                                        <p:tgtEl>
                                          <p:spTgt spid="13"/>
                                        </p:tgtEl>
                                      </p:cBhvr>
                                    </p:animEffect>
                                    <p:set>
                                      <p:cBhvr>
                                        <p:cTn id="91" dur="1" fill="hold">
                                          <p:stCondLst>
                                            <p:cond delay="499"/>
                                          </p:stCondLst>
                                        </p:cTn>
                                        <p:tgtEl>
                                          <p:spTgt spid="13"/>
                                        </p:tgtEl>
                                        <p:attrNameLst>
                                          <p:attrName>style.visibility</p:attrName>
                                        </p:attrNameLst>
                                      </p:cBhvr>
                                      <p:to>
                                        <p:strVal val="hidden"/>
                                      </p:to>
                                    </p:set>
                                  </p:childTnLst>
                                </p:cTn>
                              </p:par>
                              <p:par>
                                <p:cTn id="92" presetID="10" presetClass="exit" presetSubtype="0" fill="hold" grpId="1" nodeType="withEffect">
                                  <p:stCondLst>
                                    <p:cond delay="0"/>
                                  </p:stCondLst>
                                  <p:childTnLst>
                                    <p:animEffect transition="out" filter="fade">
                                      <p:cBhvr>
                                        <p:cTn id="93" dur="500"/>
                                        <p:tgtEl>
                                          <p:spTgt spid="17"/>
                                        </p:tgtEl>
                                      </p:cBhvr>
                                    </p:animEffect>
                                    <p:set>
                                      <p:cBhvr>
                                        <p:cTn id="94" dur="1" fill="hold">
                                          <p:stCondLst>
                                            <p:cond delay="499"/>
                                          </p:stCondLst>
                                        </p:cTn>
                                        <p:tgtEl>
                                          <p:spTgt spid="17"/>
                                        </p:tgtEl>
                                        <p:attrNameLst>
                                          <p:attrName>style.visibility</p:attrName>
                                        </p:attrNameLst>
                                      </p:cBhvr>
                                      <p:to>
                                        <p:strVal val="hidden"/>
                                      </p:to>
                                    </p:set>
                                  </p:childTnLst>
                                </p:cTn>
                              </p:par>
                              <p:par>
                                <p:cTn id="95" presetID="10" presetClass="entr" presetSubtype="0" fill="hold" grpId="0" nodeType="withEffect">
                                  <p:stCondLst>
                                    <p:cond delay="0"/>
                                  </p:stCondLst>
                                  <p:childTnLst>
                                    <p:set>
                                      <p:cBhvr>
                                        <p:cTn id="96" dur="1" fill="hold">
                                          <p:stCondLst>
                                            <p:cond delay="0"/>
                                          </p:stCondLst>
                                        </p:cTn>
                                        <p:tgtEl>
                                          <p:spTgt spid="9"/>
                                        </p:tgtEl>
                                        <p:attrNameLst>
                                          <p:attrName>style.visibility</p:attrName>
                                        </p:attrNameLst>
                                      </p:cBhvr>
                                      <p:to>
                                        <p:strVal val="visible"/>
                                      </p:to>
                                    </p:set>
                                    <p:animEffect transition="in" filter="fade">
                                      <p:cBhvr>
                                        <p:cTn id="97" dur="500"/>
                                        <p:tgtEl>
                                          <p:spTgt spid="9"/>
                                        </p:tgtEl>
                                      </p:cBhvr>
                                    </p:animEffect>
                                  </p:childTnLst>
                                </p:cTn>
                              </p:par>
                              <p:par>
                                <p:cTn id="98" presetID="10" presetClass="entr" presetSubtype="0" fill="hold" nodeType="withEffect">
                                  <p:stCondLst>
                                    <p:cond delay="0"/>
                                  </p:stCondLst>
                                  <p:childTnLst>
                                    <p:set>
                                      <p:cBhvr>
                                        <p:cTn id="99" dur="1" fill="hold">
                                          <p:stCondLst>
                                            <p:cond delay="0"/>
                                          </p:stCondLst>
                                        </p:cTn>
                                        <p:tgtEl>
                                          <p:spTgt spid="22"/>
                                        </p:tgtEl>
                                        <p:attrNameLst>
                                          <p:attrName>style.visibility</p:attrName>
                                        </p:attrNameLst>
                                      </p:cBhvr>
                                      <p:to>
                                        <p:strVal val="visible"/>
                                      </p:to>
                                    </p:set>
                                    <p:animEffect transition="in" filter="fade">
                                      <p:cBhvr>
                                        <p:cTn id="10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P spid="8" grpId="0"/>
      <p:bldP spid="8" grpId="1"/>
      <p:bldP spid="9" grpId="0"/>
      <p:bldP spid="10" grpId="0"/>
      <p:bldP spid="10" grpId="1"/>
      <p:bldP spid="11" grpId="0" animBg="1"/>
      <p:bldP spid="11" grpId="1" animBg="1"/>
      <p:bldP spid="12" grpId="0" animBg="1"/>
      <p:bldP spid="12" grpId="1" animBg="1"/>
      <p:bldP spid="13" grpId="0" animBg="1"/>
      <p:bldP spid="13" grpId="1" animBg="1"/>
      <p:bldP spid="2" grpId="0" animBg="1"/>
      <p:bldP spid="2" grpId="1" animBg="1"/>
      <p:bldP spid="16" grpId="0" animBg="1"/>
      <p:bldP spid="16" grpId="1" animBg="1"/>
      <p:bldP spid="17" grpId="0" animBg="1"/>
      <p:bldP spid="17" grpId="1" animBg="1"/>
      <p:bldP spid="30" grpId="0"/>
      <p:bldP spid="30"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7"/>
          <p:cNvPicPr>
            <a:picLocks noChangeAspect="1" noChangeArrowheads="1"/>
          </p:cNvPicPr>
          <p:nvPr/>
        </p:nvPicPr>
        <p:blipFill rotWithShape="1">
          <a:blip r:embed="rId2">
            <a:extLst>
              <a:ext uri="{28A0092B-C50C-407E-A947-70E740481C1C}">
                <a14:useLocalDpi xmlns:a14="http://schemas.microsoft.com/office/drawing/2010/main" val="0"/>
              </a:ext>
            </a:extLst>
          </a:blip>
          <a:srcRect l="776" t="1118" b="1974"/>
          <a:stretch/>
        </p:blipFill>
        <p:spPr bwMode="auto">
          <a:xfrm>
            <a:off x="251520" y="875476"/>
            <a:ext cx="8536380" cy="597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rPr>
              <a:t>FINDINGS</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5" name="Rechteck 4"/>
          <p:cNvSpPr/>
          <p:nvPr/>
        </p:nvSpPr>
        <p:spPr>
          <a:xfrm>
            <a:off x="4152209" y="3663426"/>
            <a:ext cx="4991792" cy="3077942"/>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6" name="Rechteck 5"/>
          <p:cNvSpPr/>
          <p:nvPr/>
        </p:nvSpPr>
        <p:spPr>
          <a:xfrm>
            <a:off x="179514" y="3212976"/>
            <a:ext cx="3972696" cy="3609960"/>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8" name="Rechteck 7"/>
          <p:cNvSpPr/>
          <p:nvPr/>
        </p:nvSpPr>
        <p:spPr>
          <a:xfrm>
            <a:off x="4989190" y="875476"/>
            <a:ext cx="4032448" cy="2376000"/>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7" name="Rechteck 6"/>
          <p:cNvSpPr/>
          <p:nvPr/>
        </p:nvSpPr>
        <p:spPr>
          <a:xfrm>
            <a:off x="3995936" y="2276872"/>
            <a:ext cx="1080000" cy="1386554"/>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9" name="Rechteck 8"/>
          <p:cNvSpPr/>
          <p:nvPr/>
        </p:nvSpPr>
        <p:spPr>
          <a:xfrm>
            <a:off x="5004048" y="3087362"/>
            <a:ext cx="684000" cy="576064"/>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0" name="Rechteck 9"/>
          <p:cNvSpPr/>
          <p:nvPr/>
        </p:nvSpPr>
        <p:spPr>
          <a:xfrm>
            <a:off x="179512" y="908720"/>
            <a:ext cx="3972696" cy="2304256"/>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1" name="Content Placeholder 2"/>
          <p:cNvSpPr txBox="1">
            <a:spLocks/>
          </p:cNvSpPr>
          <p:nvPr/>
        </p:nvSpPr>
        <p:spPr bwMode="auto">
          <a:xfrm>
            <a:off x="3712941" y="1994173"/>
            <a:ext cx="2860425"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000" dirty="0" smtClean="0">
                <a:latin typeface="Garamond" panose="02020404030301010803" pitchFamily="18" charset="0"/>
                <a:cs typeface="Adobe Arabic" panose="02040503050201020203" pitchFamily="18" charset="-78"/>
              </a:rPr>
              <a:t>Things I must be or have.</a:t>
            </a:r>
          </a:p>
        </p:txBody>
      </p:sp>
      <p:sp>
        <p:nvSpPr>
          <p:cNvPr id="13" name="Content Placeholder 2"/>
          <p:cNvSpPr txBox="1">
            <a:spLocks/>
          </p:cNvSpPr>
          <p:nvPr/>
        </p:nvSpPr>
        <p:spPr bwMode="auto">
          <a:xfrm>
            <a:off x="1960662" y="3836017"/>
            <a:ext cx="7062789" cy="1061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lgn="r">
              <a:spcAft>
                <a:spcPts val="600"/>
              </a:spcAft>
              <a:buClr>
                <a:srgbClr val="115470"/>
              </a:buClr>
              <a:buSzPct val="60000"/>
              <a:buNone/>
            </a:pPr>
            <a:r>
              <a:rPr lang="en-GB" sz="2100" dirty="0" smtClean="0"/>
              <a:t>“…there </a:t>
            </a:r>
            <a:r>
              <a:rPr lang="en-GB" sz="2100" dirty="0"/>
              <a:t>is an element of courage in reviewing.  </a:t>
            </a:r>
            <a:r>
              <a:rPr lang="en-GB" sz="2100" dirty="0" smtClean="0"/>
              <a:t/>
            </a:r>
            <a:br>
              <a:rPr lang="en-GB" sz="2100" dirty="0" smtClean="0"/>
            </a:br>
            <a:r>
              <a:rPr lang="en-GB" sz="2100" dirty="0" smtClean="0"/>
              <a:t>It </a:t>
            </a:r>
            <a:r>
              <a:rPr lang="en-GB" sz="2100" dirty="0"/>
              <a:t>sounds rather grand, but you have to be prepared to say what you </a:t>
            </a:r>
            <a:r>
              <a:rPr lang="en-GB" sz="2100" dirty="0" smtClean="0"/>
              <a:t>believe </a:t>
            </a:r>
            <a:r>
              <a:rPr lang="en-GB" sz="2100" dirty="0"/>
              <a:t>and what you </a:t>
            </a:r>
            <a:r>
              <a:rPr lang="en-GB" sz="2100" dirty="0" smtClean="0"/>
              <a:t>think.”</a:t>
            </a:r>
            <a:endParaRPr lang="en-GB" sz="2100" dirty="0" smtClean="0">
              <a:cs typeface="Adobe Arabic" panose="02040503050201020203" pitchFamily="18" charset="-78"/>
            </a:endParaRPr>
          </a:p>
        </p:txBody>
      </p:sp>
      <p:sp>
        <p:nvSpPr>
          <p:cNvPr id="14" name="Content Placeholder 2"/>
          <p:cNvSpPr txBox="1">
            <a:spLocks/>
          </p:cNvSpPr>
          <p:nvPr/>
        </p:nvSpPr>
        <p:spPr bwMode="auto">
          <a:xfrm>
            <a:off x="3635896" y="4988145"/>
            <a:ext cx="5133900" cy="845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lgn="r">
              <a:buNone/>
            </a:pPr>
            <a:r>
              <a:rPr lang="en-GB" sz="2100" dirty="0" smtClean="0"/>
              <a:t>“…</a:t>
            </a:r>
            <a:r>
              <a:rPr lang="en-GB" sz="2100" dirty="0"/>
              <a:t>that’s </a:t>
            </a:r>
            <a:r>
              <a:rPr lang="en-GB" sz="2100" dirty="0" smtClean="0"/>
              <a:t>important, that </a:t>
            </a:r>
            <a:r>
              <a:rPr lang="en-GB" sz="2100" dirty="0"/>
              <a:t>the Critic understands what the Artist is going through</a:t>
            </a:r>
            <a:r>
              <a:rPr lang="en-GB" sz="2100" dirty="0" smtClean="0"/>
              <a:t>”</a:t>
            </a:r>
            <a:endParaRPr lang="en-GB" sz="2100" dirty="0" smtClean="0">
              <a:cs typeface="Adobe Arabic" panose="02040503050201020203" pitchFamily="18" charset="-78"/>
            </a:endParaRPr>
          </a:p>
          <a:p>
            <a:pPr marL="0" indent="0" algn="r">
              <a:lnSpc>
                <a:spcPct val="150000"/>
              </a:lnSpc>
              <a:buClr>
                <a:srgbClr val="0C3D50"/>
              </a:buClr>
              <a:buSzPct val="60000"/>
              <a:buNone/>
            </a:pPr>
            <a:endParaRPr lang="en-GB" sz="2100" i="1" dirty="0" smtClean="0">
              <a:cs typeface="Adobe Arabic" panose="02040503050201020203" pitchFamily="18" charset="-78"/>
            </a:endParaRPr>
          </a:p>
        </p:txBody>
      </p:sp>
      <p:sp>
        <p:nvSpPr>
          <p:cNvPr id="3" name="Ellipse 2"/>
          <p:cNvSpPr/>
          <p:nvPr/>
        </p:nvSpPr>
        <p:spPr>
          <a:xfrm>
            <a:off x="6350085" y="658788"/>
            <a:ext cx="1548000" cy="648000"/>
          </a:xfrm>
          <a:prstGeom prst="ellipse">
            <a:avLst/>
          </a:prstGeom>
          <a:solidFill>
            <a:schemeClr val="accent5">
              <a:lumMod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8" name="Ellipse 17"/>
          <p:cNvSpPr/>
          <p:nvPr/>
        </p:nvSpPr>
        <p:spPr>
          <a:xfrm>
            <a:off x="6671196" y="1001363"/>
            <a:ext cx="1548000" cy="648000"/>
          </a:xfrm>
          <a:prstGeom prst="ellipse">
            <a:avLst/>
          </a:prstGeom>
          <a:solidFill>
            <a:schemeClr val="accent5">
              <a:lumMod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9" name="Content Placeholder 2"/>
          <p:cNvSpPr txBox="1">
            <a:spLocks/>
          </p:cNvSpPr>
          <p:nvPr/>
        </p:nvSpPr>
        <p:spPr bwMode="auto">
          <a:xfrm>
            <a:off x="683568" y="3822948"/>
            <a:ext cx="8335466" cy="1481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lgn="r">
              <a:buNone/>
            </a:pPr>
            <a:r>
              <a:rPr lang="en-GB" sz="2100" dirty="0"/>
              <a:t>“Have I said it in the simplest way, the clearest way </a:t>
            </a:r>
            <a:r>
              <a:rPr lang="en-GB" sz="2100" dirty="0" smtClean="0"/>
              <a:t>possible? Have </a:t>
            </a:r>
            <a:r>
              <a:rPr lang="en-GB" sz="2100" dirty="0"/>
              <a:t>I used a long word where I can use a short word</a:t>
            </a:r>
            <a:r>
              <a:rPr lang="en-GB" sz="2100" dirty="0" smtClean="0"/>
              <a:t>? That’s </a:t>
            </a:r>
            <a:r>
              <a:rPr lang="en-GB" sz="2100" dirty="0"/>
              <a:t>not to </a:t>
            </a:r>
            <a:r>
              <a:rPr lang="en-GB" sz="2100" dirty="0" smtClean="0"/>
              <a:t>say </a:t>
            </a:r>
            <a:r>
              <a:rPr lang="en-GB" sz="2100" dirty="0"/>
              <a:t>that you can’t use complex language, you can</a:t>
            </a:r>
            <a:r>
              <a:rPr lang="en-GB" sz="2100" dirty="0" smtClean="0"/>
              <a:t>, but </a:t>
            </a:r>
            <a:r>
              <a:rPr lang="en-GB" sz="2100" dirty="0"/>
              <a:t>it has to </a:t>
            </a:r>
            <a:r>
              <a:rPr lang="en-GB" sz="2100" dirty="0" smtClean="0"/>
              <a:t>be immediately </a:t>
            </a:r>
            <a:r>
              <a:rPr lang="en-GB" sz="2100" dirty="0"/>
              <a:t>understandable and immediately clear to the </a:t>
            </a:r>
            <a:r>
              <a:rPr lang="en-GB" sz="2100" dirty="0" smtClean="0"/>
              <a:t>reader.”</a:t>
            </a:r>
            <a:endParaRPr lang="de-CH" sz="2100" dirty="0"/>
          </a:p>
          <a:p>
            <a:pPr marL="0" indent="0" algn="r">
              <a:lnSpc>
                <a:spcPct val="150000"/>
              </a:lnSpc>
              <a:buClr>
                <a:srgbClr val="0C3D50"/>
              </a:buClr>
              <a:buSzPct val="60000"/>
              <a:buNone/>
            </a:pPr>
            <a:endParaRPr lang="en-GB" sz="2100" i="1" dirty="0" smtClean="0">
              <a:cs typeface="Adobe Arabic" panose="02040503050201020203" pitchFamily="18" charset="-78"/>
            </a:endParaRPr>
          </a:p>
        </p:txBody>
      </p:sp>
      <p:sp>
        <p:nvSpPr>
          <p:cNvPr id="20" name="Ellipse 19"/>
          <p:cNvSpPr/>
          <p:nvPr/>
        </p:nvSpPr>
        <p:spPr>
          <a:xfrm>
            <a:off x="6918976" y="1317018"/>
            <a:ext cx="1548000" cy="648000"/>
          </a:xfrm>
          <a:prstGeom prst="ellipse">
            <a:avLst/>
          </a:prstGeom>
          <a:solidFill>
            <a:schemeClr val="accent5">
              <a:lumMod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2" name="Content Placeholder 2"/>
          <p:cNvSpPr txBox="1">
            <a:spLocks/>
          </p:cNvSpPr>
          <p:nvPr/>
        </p:nvSpPr>
        <p:spPr bwMode="auto">
          <a:xfrm>
            <a:off x="2752750" y="1998365"/>
            <a:ext cx="2525804"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000" dirty="0" smtClean="0">
                <a:latin typeface="Garamond" panose="02020404030301010803" pitchFamily="18" charset="0"/>
                <a:cs typeface="Adobe Arabic" panose="02040503050201020203" pitchFamily="18" charset="-78"/>
              </a:rPr>
              <a:t>Things</a:t>
            </a:r>
            <a:r>
              <a:rPr lang="en-GB" sz="1800" dirty="0" smtClean="0">
                <a:latin typeface="Garamond" panose="02020404030301010803" pitchFamily="18" charset="0"/>
                <a:cs typeface="Adobe Arabic" panose="02040503050201020203" pitchFamily="18" charset="-78"/>
              </a:rPr>
              <a:t> I am.</a:t>
            </a:r>
          </a:p>
        </p:txBody>
      </p:sp>
      <p:sp>
        <p:nvSpPr>
          <p:cNvPr id="24" name="Rechteck 23"/>
          <p:cNvSpPr/>
          <p:nvPr/>
        </p:nvSpPr>
        <p:spPr>
          <a:xfrm>
            <a:off x="5859760" y="3212976"/>
            <a:ext cx="3104728" cy="395227"/>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6" name="Ellipse 25"/>
          <p:cNvSpPr/>
          <p:nvPr/>
        </p:nvSpPr>
        <p:spPr>
          <a:xfrm>
            <a:off x="6350085" y="657809"/>
            <a:ext cx="1548000" cy="648000"/>
          </a:xfrm>
          <a:prstGeom prst="ellipse">
            <a:avLst/>
          </a:prstGeom>
          <a:noFill/>
          <a:ln w="25400" cmpd="sng">
            <a:solidFill>
              <a:schemeClr val="accent5">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7" name="Ellipse 26"/>
          <p:cNvSpPr/>
          <p:nvPr/>
        </p:nvSpPr>
        <p:spPr>
          <a:xfrm>
            <a:off x="6671196" y="1001363"/>
            <a:ext cx="1548000" cy="648000"/>
          </a:xfrm>
          <a:prstGeom prst="ellipse">
            <a:avLst/>
          </a:prstGeom>
          <a:noFill/>
          <a:ln w="25400" cmpd="sng">
            <a:solidFill>
              <a:schemeClr val="accent5">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8" name="Ellipse 27"/>
          <p:cNvSpPr/>
          <p:nvPr/>
        </p:nvSpPr>
        <p:spPr>
          <a:xfrm>
            <a:off x="6918976" y="1322078"/>
            <a:ext cx="1548000" cy="648000"/>
          </a:xfrm>
          <a:prstGeom prst="ellipse">
            <a:avLst/>
          </a:prstGeom>
          <a:noFill/>
          <a:ln w="25400" cmpd="sng">
            <a:solidFill>
              <a:schemeClr val="accent5">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grpSp>
        <p:nvGrpSpPr>
          <p:cNvPr id="2" name="Gruppieren 1"/>
          <p:cNvGrpSpPr/>
          <p:nvPr/>
        </p:nvGrpSpPr>
        <p:grpSpPr>
          <a:xfrm>
            <a:off x="6970732" y="3851603"/>
            <a:ext cx="2052000" cy="720000"/>
            <a:chOff x="179512" y="3393136"/>
            <a:chExt cx="2052000" cy="720000"/>
          </a:xfrm>
        </p:grpSpPr>
        <p:cxnSp>
          <p:nvCxnSpPr>
            <p:cNvPr id="30" name="Gerade Verbindung 29"/>
            <p:cNvCxnSpPr/>
            <p:nvPr/>
          </p:nvCxnSpPr>
          <p:spPr>
            <a:xfrm>
              <a:off x="2224311" y="3393136"/>
              <a:ext cx="0" cy="72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1" name="Gerade Verbindung 30"/>
            <p:cNvCxnSpPr/>
            <p:nvPr/>
          </p:nvCxnSpPr>
          <p:spPr>
            <a:xfrm>
              <a:off x="179512" y="339464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32" name="Gruppieren 31"/>
          <p:cNvGrpSpPr/>
          <p:nvPr/>
        </p:nvGrpSpPr>
        <p:grpSpPr>
          <a:xfrm>
            <a:off x="6732240" y="5003731"/>
            <a:ext cx="2052000" cy="720000"/>
            <a:chOff x="179512" y="3393136"/>
            <a:chExt cx="2052000" cy="720000"/>
          </a:xfrm>
        </p:grpSpPr>
        <p:cxnSp>
          <p:nvCxnSpPr>
            <p:cNvPr id="33" name="Gerade Verbindung 32"/>
            <p:cNvCxnSpPr/>
            <p:nvPr/>
          </p:nvCxnSpPr>
          <p:spPr>
            <a:xfrm>
              <a:off x="2224311" y="3393136"/>
              <a:ext cx="0" cy="72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Gerade Verbindung 33"/>
            <p:cNvCxnSpPr/>
            <p:nvPr/>
          </p:nvCxnSpPr>
          <p:spPr>
            <a:xfrm>
              <a:off x="179512" y="339464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35" name="Gruppieren 34"/>
          <p:cNvGrpSpPr/>
          <p:nvPr/>
        </p:nvGrpSpPr>
        <p:grpSpPr>
          <a:xfrm>
            <a:off x="6978427" y="3855214"/>
            <a:ext cx="2052000" cy="720000"/>
            <a:chOff x="179512" y="3393136"/>
            <a:chExt cx="2052000" cy="720000"/>
          </a:xfrm>
        </p:grpSpPr>
        <p:cxnSp>
          <p:nvCxnSpPr>
            <p:cNvPr id="36" name="Gerade Verbindung 35"/>
            <p:cNvCxnSpPr/>
            <p:nvPr/>
          </p:nvCxnSpPr>
          <p:spPr>
            <a:xfrm>
              <a:off x="2224311" y="3393136"/>
              <a:ext cx="0" cy="72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Gerade Verbindung 36"/>
            <p:cNvCxnSpPr/>
            <p:nvPr/>
          </p:nvCxnSpPr>
          <p:spPr>
            <a:xfrm>
              <a:off x="179512" y="339464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48704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0"/>
                                  </p:stCondLst>
                                  <p:childTnLst>
                                    <p:animEffect transition="out" filter="fade">
                                      <p:cBhvr>
                                        <p:cTn id="6" dur="500"/>
                                        <p:tgtEl>
                                          <p:spTgt spid="24"/>
                                        </p:tgtEl>
                                      </p:cBhvr>
                                    </p:animEffect>
                                    <p:set>
                                      <p:cBhvr>
                                        <p:cTn id="7" dur="1" fill="hold">
                                          <p:stCondLst>
                                            <p:cond delay="499"/>
                                          </p:stCondLst>
                                        </p:cTn>
                                        <p:tgtEl>
                                          <p:spTgt spid="24"/>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22"/>
                                        </p:tgtEl>
                                      </p:cBhvr>
                                    </p:animEffect>
                                    <p:set>
                                      <p:cBhvr>
                                        <p:cTn id="10" dur="1" fill="hold">
                                          <p:stCondLst>
                                            <p:cond delay="499"/>
                                          </p:stCondLst>
                                        </p:cTn>
                                        <p:tgtEl>
                                          <p:spTgt spid="22"/>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8"/>
                                        </p:tgtEl>
                                      </p:cBhvr>
                                    </p:animEffect>
                                    <p:set>
                                      <p:cBhvr>
                                        <p:cTn id="13" dur="1" fill="hold">
                                          <p:stCondLst>
                                            <p:cond delay="499"/>
                                          </p:stCondLst>
                                        </p:cTn>
                                        <p:tgtEl>
                                          <p:spTgt spid="8"/>
                                        </p:tgtEl>
                                        <p:attrNameLst>
                                          <p:attrName>style.visibility</p:attrName>
                                        </p:attrNameLst>
                                      </p:cBhvr>
                                      <p:to>
                                        <p:strVal val="hidden"/>
                                      </p:to>
                                    </p:set>
                                  </p:childTnLst>
                                </p:cTn>
                              </p:par>
                              <p:par>
                                <p:cTn id="14" presetID="10" presetClass="entr" presetSubtype="0"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left)">
                                      <p:cBhvr>
                                        <p:cTn id="20" dur="20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par>
                                <p:cTn id="26" presetID="10" presetClass="entr" presetSubtype="0" fill="hold" nodeType="with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500"/>
                                        <p:tgtEl>
                                          <p:spTgt spid="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fade">
                                      <p:cBhvr>
                                        <p:cTn id="31" dur="500"/>
                                        <p:tgtEl>
                                          <p:spTgt spid="3"/>
                                        </p:tgtEl>
                                      </p:cBhvr>
                                    </p:animEffect>
                                  </p:childTnLst>
                                </p:cTn>
                              </p:par>
                              <p:par>
                                <p:cTn id="32" presetID="21" presetClass="entr" presetSubtype="1" fill="hold" grpId="0" nodeType="with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wheel(1)">
                                      <p:cBhvr>
                                        <p:cTn id="34" dur="1000"/>
                                        <p:tgtEl>
                                          <p:spTgt spid="26"/>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13"/>
                                        </p:tgtEl>
                                      </p:cBhvr>
                                    </p:animEffect>
                                    <p:set>
                                      <p:cBhvr>
                                        <p:cTn id="39" dur="1" fill="hold">
                                          <p:stCondLst>
                                            <p:cond delay="499"/>
                                          </p:stCondLst>
                                        </p:cTn>
                                        <p:tgtEl>
                                          <p:spTgt spid="13"/>
                                        </p:tgtEl>
                                        <p:attrNameLst>
                                          <p:attrName>style.visibility</p:attrName>
                                        </p:attrNameLst>
                                      </p:cBhvr>
                                      <p:to>
                                        <p:strVal val="hidden"/>
                                      </p:to>
                                    </p:set>
                                  </p:childTnLst>
                                </p:cTn>
                              </p:par>
                              <p:par>
                                <p:cTn id="40" presetID="10" presetClass="exit" presetSubtype="0" fill="hold" nodeType="withEffect">
                                  <p:stCondLst>
                                    <p:cond delay="0"/>
                                  </p:stCondLst>
                                  <p:childTnLst>
                                    <p:animEffect transition="out" filter="fade">
                                      <p:cBhvr>
                                        <p:cTn id="41" dur="500"/>
                                        <p:tgtEl>
                                          <p:spTgt spid="2"/>
                                        </p:tgtEl>
                                      </p:cBhvr>
                                    </p:animEffect>
                                    <p:set>
                                      <p:cBhvr>
                                        <p:cTn id="42" dur="1" fill="hold">
                                          <p:stCondLst>
                                            <p:cond delay="499"/>
                                          </p:stCondLst>
                                        </p:cTn>
                                        <p:tgtEl>
                                          <p:spTgt spid="2"/>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500"/>
                                        <p:tgtEl>
                                          <p:spTgt spid="3"/>
                                        </p:tgtEl>
                                      </p:cBhvr>
                                    </p:animEffect>
                                    <p:set>
                                      <p:cBhvr>
                                        <p:cTn id="45" dur="1" fill="hold">
                                          <p:stCondLst>
                                            <p:cond delay="499"/>
                                          </p:stCondLst>
                                        </p:cTn>
                                        <p:tgtEl>
                                          <p:spTgt spid="3"/>
                                        </p:tgtEl>
                                        <p:attrNameLst>
                                          <p:attrName>style.visibility</p:attrName>
                                        </p:attrNameLst>
                                      </p:cBhvr>
                                      <p:to>
                                        <p:strVal val="hidden"/>
                                      </p:to>
                                    </p:set>
                                  </p:childTnLst>
                                </p:cTn>
                              </p:par>
                              <p:par>
                                <p:cTn id="46" presetID="10" presetClass="exit" presetSubtype="0" fill="hold" grpId="1" nodeType="withEffect">
                                  <p:stCondLst>
                                    <p:cond delay="0"/>
                                  </p:stCondLst>
                                  <p:childTnLst>
                                    <p:animEffect transition="out" filter="fade">
                                      <p:cBhvr>
                                        <p:cTn id="47" dur="500"/>
                                        <p:tgtEl>
                                          <p:spTgt spid="26"/>
                                        </p:tgtEl>
                                      </p:cBhvr>
                                    </p:animEffect>
                                    <p:set>
                                      <p:cBhvr>
                                        <p:cTn id="48" dur="1" fill="hold">
                                          <p:stCondLst>
                                            <p:cond delay="499"/>
                                          </p:stCondLst>
                                        </p:cTn>
                                        <p:tgtEl>
                                          <p:spTgt spid="26"/>
                                        </p:tgtEl>
                                        <p:attrNameLst>
                                          <p:attrName>style.visibility</p:attrName>
                                        </p:attrNameLst>
                                      </p:cBhvr>
                                      <p:to>
                                        <p:strVal val="hidden"/>
                                      </p:to>
                                    </p:set>
                                  </p:childTnLst>
                                </p:cTn>
                              </p:par>
                              <p:par>
                                <p:cTn id="49" presetID="10" presetClass="entr" presetSubtype="0" fill="hold" grpId="0" nodeType="with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fade">
                                      <p:cBhvr>
                                        <p:cTn id="51" dur="500"/>
                                        <p:tgtEl>
                                          <p:spTgt spid="14"/>
                                        </p:tgtEl>
                                      </p:cBhvr>
                                    </p:animEffect>
                                  </p:childTnLst>
                                </p:cTn>
                              </p:par>
                              <p:par>
                                <p:cTn id="52" presetID="10" presetClass="entr" presetSubtype="0" fill="hold" nodeType="withEffect">
                                  <p:stCondLst>
                                    <p:cond delay="0"/>
                                  </p:stCondLst>
                                  <p:childTnLst>
                                    <p:set>
                                      <p:cBhvr>
                                        <p:cTn id="53" dur="1" fill="hold">
                                          <p:stCondLst>
                                            <p:cond delay="0"/>
                                          </p:stCondLst>
                                        </p:cTn>
                                        <p:tgtEl>
                                          <p:spTgt spid="32"/>
                                        </p:tgtEl>
                                        <p:attrNameLst>
                                          <p:attrName>style.visibility</p:attrName>
                                        </p:attrNameLst>
                                      </p:cBhvr>
                                      <p:to>
                                        <p:strVal val="visible"/>
                                      </p:to>
                                    </p:set>
                                    <p:animEffect transition="in" filter="fade">
                                      <p:cBhvr>
                                        <p:cTn id="54" dur="500"/>
                                        <p:tgtEl>
                                          <p:spTgt spid="32"/>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500"/>
                                        <p:tgtEl>
                                          <p:spTgt spid="18"/>
                                        </p:tgtEl>
                                      </p:cBhvr>
                                    </p:animEffect>
                                  </p:childTnLst>
                                </p:cTn>
                              </p:par>
                              <p:par>
                                <p:cTn id="58" presetID="21" presetClass="entr" presetSubtype="1" fill="hold" grpId="0" nodeType="withEffect">
                                  <p:stCondLst>
                                    <p:cond delay="0"/>
                                  </p:stCondLst>
                                  <p:childTnLst>
                                    <p:set>
                                      <p:cBhvr>
                                        <p:cTn id="59" dur="1" fill="hold">
                                          <p:stCondLst>
                                            <p:cond delay="0"/>
                                          </p:stCondLst>
                                        </p:cTn>
                                        <p:tgtEl>
                                          <p:spTgt spid="27"/>
                                        </p:tgtEl>
                                        <p:attrNameLst>
                                          <p:attrName>style.visibility</p:attrName>
                                        </p:attrNameLst>
                                      </p:cBhvr>
                                      <p:to>
                                        <p:strVal val="visible"/>
                                      </p:to>
                                    </p:set>
                                    <p:animEffect transition="in" filter="wheel(1)">
                                      <p:cBhvr>
                                        <p:cTn id="60" dur="1000"/>
                                        <p:tgtEl>
                                          <p:spTgt spid="27"/>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500"/>
                                        <p:tgtEl>
                                          <p:spTgt spid="14"/>
                                        </p:tgtEl>
                                      </p:cBhvr>
                                    </p:animEffect>
                                    <p:set>
                                      <p:cBhvr>
                                        <p:cTn id="65" dur="1" fill="hold">
                                          <p:stCondLst>
                                            <p:cond delay="499"/>
                                          </p:stCondLst>
                                        </p:cTn>
                                        <p:tgtEl>
                                          <p:spTgt spid="14"/>
                                        </p:tgtEl>
                                        <p:attrNameLst>
                                          <p:attrName>style.visibility</p:attrName>
                                        </p:attrNameLst>
                                      </p:cBhvr>
                                      <p:to>
                                        <p:strVal val="hidden"/>
                                      </p:to>
                                    </p:set>
                                  </p:childTnLst>
                                </p:cTn>
                              </p:par>
                              <p:par>
                                <p:cTn id="66" presetID="10" presetClass="exit" presetSubtype="0" fill="hold" nodeType="withEffect">
                                  <p:stCondLst>
                                    <p:cond delay="0"/>
                                  </p:stCondLst>
                                  <p:childTnLst>
                                    <p:animEffect transition="out" filter="fade">
                                      <p:cBhvr>
                                        <p:cTn id="67" dur="500"/>
                                        <p:tgtEl>
                                          <p:spTgt spid="32"/>
                                        </p:tgtEl>
                                      </p:cBhvr>
                                    </p:animEffect>
                                    <p:set>
                                      <p:cBhvr>
                                        <p:cTn id="68" dur="1" fill="hold">
                                          <p:stCondLst>
                                            <p:cond delay="499"/>
                                          </p:stCondLst>
                                        </p:cTn>
                                        <p:tgtEl>
                                          <p:spTgt spid="32"/>
                                        </p:tgtEl>
                                        <p:attrNameLst>
                                          <p:attrName>style.visibility</p:attrName>
                                        </p:attrNameLst>
                                      </p:cBhvr>
                                      <p:to>
                                        <p:strVal val="hidden"/>
                                      </p:to>
                                    </p:set>
                                  </p:childTnLst>
                                </p:cTn>
                              </p:par>
                              <p:par>
                                <p:cTn id="69" presetID="10" presetClass="exit" presetSubtype="0" fill="hold" grpId="1" nodeType="withEffect">
                                  <p:stCondLst>
                                    <p:cond delay="0"/>
                                  </p:stCondLst>
                                  <p:childTnLst>
                                    <p:animEffect transition="out" filter="fade">
                                      <p:cBhvr>
                                        <p:cTn id="70" dur="500"/>
                                        <p:tgtEl>
                                          <p:spTgt spid="18"/>
                                        </p:tgtEl>
                                      </p:cBhvr>
                                    </p:animEffect>
                                    <p:set>
                                      <p:cBhvr>
                                        <p:cTn id="71" dur="1" fill="hold">
                                          <p:stCondLst>
                                            <p:cond delay="499"/>
                                          </p:stCondLst>
                                        </p:cTn>
                                        <p:tgtEl>
                                          <p:spTgt spid="18"/>
                                        </p:tgtEl>
                                        <p:attrNameLst>
                                          <p:attrName>style.visibility</p:attrName>
                                        </p:attrNameLst>
                                      </p:cBhvr>
                                      <p:to>
                                        <p:strVal val="hidden"/>
                                      </p:to>
                                    </p:set>
                                  </p:childTnLst>
                                </p:cTn>
                              </p:par>
                              <p:par>
                                <p:cTn id="72" presetID="10" presetClass="exit" presetSubtype="0" fill="hold" grpId="1" nodeType="withEffect">
                                  <p:stCondLst>
                                    <p:cond delay="0"/>
                                  </p:stCondLst>
                                  <p:childTnLst>
                                    <p:animEffect transition="out" filter="fade">
                                      <p:cBhvr>
                                        <p:cTn id="73" dur="500"/>
                                        <p:tgtEl>
                                          <p:spTgt spid="27"/>
                                        </p:tgtEl>
                                      </p:cBhvr>
                                    </p:animEffect>
                                    <p:set>
                                      <p:cBhvr>
                                        <p:cTn id="74" dur="1" fill="hold">
                                          <p:stCondLst>
                                            <p:cond delay="499"/>
                                          </p:stCondLst>
                                        </p:cTn>
                                        <p:tgtEl>
                                          <p:spTgt spid="27"/>
                                        </p:tgtEl>
                                        <p:attrNameLst>
                                          <p:attrName>style.visibility</p:attrName>
                                        </p:attrNameLst>
                                      </p:cBhvr>
                                      <p:to>
                                        <p:strVal val="hidden"/>
                                      </p:to>
                                    </p:set>
                                  </p:childTnLst>
                                </p:cTn>
                              </p:par>
                              <p:par>
                                <p:cTn id="75" presetID="10" presetClass="entr" presetSubtype="0" fill="hold" grpId="0" nodeType="with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fade">
                                      <p:cBhvr>
                                        <p:cTn id="77" dur="500"/>
                                        <p:tgtEl>
                                          <p:spTgt spid="19"/>
                                        </p:tgtEl>
                                      </p:cBhvr>
                                    </p:animEffect>
                                  </p:childTnLst>
                                </p:cTn>
                              </p:par>
                              <p:par>
                                <p:cTn id="78" presetID="10" presetClass="entr" presetSubtype="0" fill="hold" nodeType="withEffect">
                                  <p:stCondLst>
                                    <p:cond delay="0"/>
                                  </p:stCondLst>
                                  <p:childTnLst>
                                    <p:set>
                                      <p:cBhvr>
                                        <p:cTn id="79" dur="1" fill="hold">
                                          <p:stCondLst>
                                            <p:cond delay="0"/>
                                          </p:stCondLst>
                                        </p:cTn>
                                        <p:tgtEl>
                                          <p:spTgt spid="35"/>
                                        </p:tgtEl>
                                        <p:attrNameLst>
                                          <p:attrName>style.visibility</p:attrName>
                                        </p:attrNameLst>
                                      </p:cBhvr>
                                      <p:to>
                                        <p:strVal val="visible"/>
                                      </p:to>
                                    </p:set>
                                    <p:animEffect transition="in" filter="fade">
                                      <p:cBhvr>
                                        <p:cTn id="80" dur="500"/>
                                        <p:tgtEl>
                                          <p:spTgt spid="35"/>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20"/>
                                        </p:tgtEl>
                                        <p:attrNameLst>
                                          <p:attrName>style.visibility</p:attrName>
                                        </p:attrNameLst>
                                      </p:cBhvr>
                                      <p:to>
                                        <p:strVal val="visible"/>
                                      </p:to>
                                    </p:set>
                                    <p:animEffect transition="in" filter="fade">
                                      <p:cBhvr>
                                        <p:cTn id="83" dur="500"/>
                                        <p:tgtEl>
                                          <p:spTgt spid="20"/>
                                        </p:tgtEl>
                                      </p:cBhvr>
                                    </p:animEffect>
                                  </p:childTnLst>
                                </p:cTn>
                              </p:par>
                              <p:par>
                                <p:cTn id="84" presetID="21" presetClass="entr" presetSubtype="1" fill="hold" grpId="0" nodeType="withEffect">
                                  <p:stCondLst>
                                    <p:cond delay="0"/>
                                  </p:stCondLst>
                                  <p:childTnLst>
                                    <p:set>
                                      <p:cBhvr>
                                        <p:cTn id="85" dur="1" fill="hold">
                                          <p:stCondLst>
                                            <p:cond delay="0"/>
                                          </p:stCondLst>
                                        </p:cTn>
                                        <p:tgtEl>
                                          <p:spTgt spid="28"/>
                                        </p:tgtEl>
                                        <p:attrNameLst>
                                          <p:attrName>style.visibility</p:attrName>
                                        </p:attrNameLst>
                                      </p:cBhvr>
                                      <p:to>
                                        <p:strVal val="visible"/>
                                      </p:to>
                                    </p:set>
                                    <p:animEffect transition="in" filter="wheel(1)">
                                      <p:cBhvr>
                                        <p:cTn id="86"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p:bldP spid="13" grpId="0"/>
      <p:bldP spid="13" grpId="1"/>
      <p:bldP spid="14" grpId="0"/>
      <p:bldP spid="14" grpId="1"/>
      <p:bldP spid="3" grpId="0" animBg="1"/>
      <p:bldP spid="3" grpId="1" animBg="1"/>
      <p:bldP spid="18" grpId="0" animBg="1"/>
      <p:bldP spid="18" grpId="1" animBg="1"/>
      <p:bldP spid="19" grpId="0"/>
      <p:bldP spid="20" grpId="0" animBg="1"/>
      <p:bldP spid="22" grpId="0"/>
      <p:bldP spid="24" grpId="0" animBg="1"/>
      <p:bldP spid="26" grpId="0" animBg="1"/>
      <p:bldP spid="26" grpId="1" animBg="1"/>
      <p:bldP spid="27" grpId="0" animBg="1"/>
      <p:bldP spid="27" grpId="1" animBg="1"/>
      <p:bldP spid="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rPr>
              <a:t>FINDINGS</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7"/>
          <p:cNvPicPr>
            <a:picLocks noChangeAspect="1" noChangeArrowheads="1"/>
          </p:cNvPicPr>
          <p:nvPr/>
        </p:nvPicPr>
        <p:blipFill rotWithShape="1">
          <a:blip r:embed="rId2">
            <a:extLst>
              <a:ext uri="{28A0092B-C50C-407E-A947-70E740481C1C}">
                <a14:useLocalDpi xmlns:a14="http://schemas.microsoft.com/office/drawing/2010/main" val="0"/>
              </a:ext>
            </a:extLst>
          </a:blip>
          <a:srcRect l="776" t="1118" b="1974"/>
          <a:stretch/>
        </p:blipFill>
        <p:spPr bwMode="auto">
          <a:xfrm>
            <a:off x="251520" y="875476"/>
            <a:ext cx="8536380" cy="597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Freihandform 1"/>
          <p:cNvSpPr/>
          <p:nvPr/>
        </p:nvSpPr>
        <p:spPr>
          <a:xfrm>
            <a:off x="35626" y="3598223"/>
            <a:ext cx="9060873" cy="3241964"/>
          </a:xfrm>
          <a:custGeom>
            <a:avLst/>
            <a:gdLst>
              <a:gd name="connsiteX0" fmla="*/ 11875 w 9060873"/>
              <a:gd name="connsiteY0" fmla="*/ 0 h 3241964"/>
              <a:gd name="connsiteX1" fmla="*/ 2707574 w 9060873"/>
              <a:gd name="connsiteY1" fmla="*/ 35626 h 3241964"/>
              <a:gd name="connsiteX2" fmla="*/ 3764478 w 9060873"/>
              <a:gd name="connsiteY2" fmla="*/ 1781299 h 3241964"/>
              <a:gd name="connsiteX3" fmla="*/ 5557652 w 9060873"/>
              <a:gd name="connsiteY3" fmla="*/ 1769424 h 3241964"/>
              <a:gd name="connsiteX4" fmla="*/ 6495803 w 9060873"/>
              <a:gd name="connsiteY4" fmla="*/ 273133 h 3241964"/>
              <a:gd name="connsiteX5" fmla="*/ 9048997 w 9060873"/>
              <a:gd name="connsiteY5" fmla="*/ 285008 h 3241964"/>
              <a:gd name="connsiteX6" fmla="*/ 9060873 w 9060873"/>
              <a:gd name="connsiteY6" fmla="*/ 3218213 h 3241964"/>
              <a:gd name="connsiteX7" fmla="*/ 0 w 9060873"/>
              <a:gd name="connsiteY7" fmla="*/ 3241964 h 3241964"/>
              <a:gd name="connsiteX8" fmla="*/ 11875 w 9060873"/>
              <a:gd name="connsiteY8" fmla="*/ 0 h 3241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60873" h="3241964">
                <a:moveTo>
                  <a:pt x="11875" y="0"/>
                </a:moveTo>
                <a:lnTo>
                  <a:pt x="2707574" y="35626"/>
                </a:lnTo>
                <a:lnTo>
                  <a:pt x="3764478" y="1781299"/>
                </a:lnTo>
                <a:lnTo>
                  <a:pt x="5557652" y="1769424"/>
                </a:lnTo>
                <a:lnTo>
                  <a:pt x="6495803" y="273133"/>
                </a:lnTo>
                <a:lnTo>
                  <a:pt x="9048997" y="285008"/>
                </a:lnTo>
                <a:cubicBezTo>
                  <a:pt x="9052956" y="1262743"/>
                  <a:pt x="9056914" y="2240478"/>
                  <a:pt x="9060873" y="3218213"/>
                </a:cubicBezTo>
                <a:lnTo>
                  <a:pt x="0" y="3241964"/>
                </a:lnTo>
                <a:cubicBezTo>
                  <a:pt x="3958" y="2161309"/>
                  <a:pt x="7917" y="1080655"/>
                  <a:pt x="11875" y="0"/>
                </a:cubicBez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3" name="Freihandform 2"/>
          <p:cNvSpPr/>
          <p:nvPr/>
        </p:nvSpPr>
        <p:spPr>
          <a:xfrm>
            <a:off x="11872" y="855023"/>
            <a:ext cx="3728855" cy="2755076"/>
          </a:xfrm>
          <a:custGeom>
            <a:avLst/>
            <a:gdLst>
              <a:gd name="connsiteX0" fmla="*/ 23754 w 3728855"/>
              <a:gd name="connsiteY0" fmla="*/ 23751 h 2755076"/>
              <a:gd name="connsiteX1" fmla="*/ 23754 w 3728855"/>
              <a:gd name="connsiteY1" fmla="*/ 23751 h 2755076"/>
              <a:gd name="connsiteX2" fmla="*/ 3 w 3728855"/>
              <a:gd name="connsiteY2" fmla="*/ 142504 h 2755076"/>
              <a:gd name="connsiteX3" fmla="*/ 47505 w 3728855"/>
              <a:gd name="connsiteY3" fmla="*/ 2719450 h 2755076"/>
              <a:gd name="connsiteX4" fmla="*/ 2743203 w 3728855"/>
              <a:gd name="connsiteY4" fmla="*/ 2755076 h 2755076"/>
              <a:gd name="connsiteX5" fmla="*/ 3716980 w 3728855"/>
              <a:gd name="connsiteY5" fmla="*/ 1258785 h 2755076"/>
              <a:gd name="connsiteX6" fmla="*/ 3728855 w 3728855"/>
              <a:gd name="connsiteY6" fmla="*/ 0 h 2755076"/>
              <a:gd name="connsiteX7" fmla="*/ 23754 w 3728855"/>
              <a:gd name="connsiteY7" fmla="*/ 23751 h 2755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28855" h="2755076">
                <a:moveTo>
                  <a:pt x="23754" y="23751"/>
                </a:moveTo>
                <a:lnTo>
                  <a:pt x="23754" y="23751"/>
                </a:lnTo>
                <a:cubicBezTo>
                  <a:pt x="-856" y="134493"/>
                  <a:pt x="3" y="94134"/>
                  <a:pt x="3" y="142504"/>
                </a:cubicBezTo>
                <a:lnTo>
                  <a:pt x="47505" y="2719450"/>
                </a:lnTo>
                <a:lnTo>
                  <a:pt x="2743203" y="2755076"/>
                </a:lnTo>
                <a:lnTo>
                  <a:pt x="3716980" y="1258785"/>
                </a:lnTo>
                <a:lnTo>
                  <a:pt x="3728855" y="0"/>
                </a:lnTo>
                <a:lnTo>
                  <a:pt x="23754"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6" name="Freihandform 5"/>
          <p:cNvSpPr/>
          <p:nvPr/>
        </p:nvSpPr>
        <p:spPr>
          <a:xfrm>
            <a:off x="2992582" y="2339439"/>
            <a:ext cx="3431969" cy="2921330"/>
          </a:xfrm>
          <a:custGeom>
            <a:avLst/>
            <a:gdLst>
              <a:gd name="connsiteX0" fmla="*/ 855023 w 3431969"/>
              <a:gd name="connsiteY0" fmla="*/ 23751 h 2921330"/>
              <a:gd name="connsiteX1" fmla="*/ 1995054 w 3431969"/>
              <a:gd name="connsiteY1" fmla="*/ 0 h 2921330"/>
              <a:gd name="connsiteX2" fmla="*/ 3408218 w 3431969"/>
              <a:gd name="connsiteY2" fmla="*/ 1413164 h 2921330"/>
              <a:gd name="connsiteX3" fmla="*/ 3431969 w 3431969"/>
              <a:gd name="connsiteY3" fmla="*/ 1638795 h 2921330"/>
              <a:gd name="connsiteX4" fmla="*/ 2648197 w 3431969"/>
              <a:gd name="connsiteY4" fmla="*/ 2885704 h 2921330"/>
              <a:gd name="connsiteX5" fmla="*/ 831273 w 3431969"/>
              <a:gd name="connsiteY5" fmla="*/ 2921330 h 2921330"/>
              <a:gd name="connsiteX6" fmla="*/ 0 w 3431969"/>
              <a:gd name="connsiteY6" fmla="*/ 1591293 h 2921330"/>
              <a:gd name="connsiteX7" fmla="*/ 11875 w 3431969"/>
              <a:gd name="connsiteY7" fmla="*/ 1009403 h 2921330"/>
              <a:gd name="connsiteX8" fmla="*/ 855023 w 3431969"/>
              <a:gd name="connsiteY8" fmla="*/ 23751 h 292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1969" h="2921330">
                <a:moveTo>
                  <a:pt x="855023" y="23751"/>
                </a:moveTo>
                <a:lnTo>
                  <a:pt x="1995054" y="0"/>
                </a:lnTo>
                <a:lnTo>
                  <a:pt x="3408218" y="1413164"/>
                </a:lnTo>
                <a:lnTo>
                  <a:pt x="3431969" y="1638795"/>
                </a:lnTo>
                <a:lnTo>
                  <a:pt x="2648197" y="2885704"/>
                </a:lnTo>
                <a:lnTo>
                  <a:pt x="831273" y="2921330"/>
                </a:lnTo>
                <a:lnTo>
                  <a:pt x="0" y="1591293"/>
                </a:lnTo>
                <a:lnTo>
                  <a:pt x="11875" y="1009403"/>
                </a:lnTo>
                <a:lnTo>
                  <a:pt x="855023"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7" name="Freihandform 6"/>
          <p:cNvSpPr/>
          <p:nvPr/>
        </p:nvSpPr>
        <p:spPr>
          <a:xfrm>
            <a:off x="3099460" y="2135335"/>
            <a:ext cx="855023" cy="762244"/>
          </a:xfrm>
          <a:custGeom>
            <a:avLst/>
            <a:gdLst>
              <a:gd name="connsiteX0" fmla="*/ 0 w 855023"/>
              <a:gd name="connsiteY0" fmla="*/ 2223 h 762244"/>
              <a:gd name="connsiteX1" fmla="*/ 534389 w 855023"/>
              <a:gd name="connsiteY1" fmla="*/ 85351 h 762244"/>
              <a:gd name="connsiteX2" fmla="*/ 510639 w 855023"/>
              <a:gd name="connsiteY2" fmla="*/ 560364 h 762244"/>
              <a:gd name="connsiteX3" fmla="*/ 855023 w 855023"/>
              <a:gd name="connsiteY3" fmla="*/ 762244 h 762244"/>
            </a:gdLst>
            <a:ahLst/>
            <a:cxnLst>
              <a:cxn ang="0">
                <a:pos x="connsiteX0" y="connsiteY0"/>
              </a:cxn>
              <a:cxn ang="0">
                <a:pos x="connsiteX1" y="connsiteY1"/>
              </a:cxn>
              <a:cxn ang="0">
                <a:pos x="connsiteX2" y="connsiteY2"/>
              </a:cxn>
              <a:cxn ang="0">
                <a:pos x="connsiteX3" y="connsiteY3"/>
              </a:cxn>
            </a:cxnLst>
            <a:rect l="l" t="t" r="r" b="b"/>
            <a:pathLst>
              <a:path w="855023" h="762244">
                <a:moveTo>
                  <a:pt x="0" y="2223"/>
                </a:moveTo>
                <a:cubicBezTo>
                  <a:pt x="224641" y="-2725"/>
                  <a:pt x="449283" y="-7672"/>
                  <a:pt x="534389" y="85351"/>
                </a:cubicBezTo>
                <a:cubicBezTo>
                  <a:pt x="619495" y="178374"/>
                  <a:pt x="457200" y="447549"/>
                  <a:pt x="510639" y="560364"/>
                </a:cubicBezTo>
                <a:cubicBezTo>
                  <a:pt x="564078" y="673179"/>
                  <a:pt x="709550" y="717711"/>
                  <a:pt x="855023" y="762244"/>
                </a:cubicBezTo>
              </a:path>
            </a:pathLst>
          </a:custGeom>
          <a:noFill/>
          <a:ln w="25400">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8" name="Freihandform 7"/>
          <p:cNvSpPr/>
          <p:nvPr/>
        </p:nvSpPr>
        <p:spPr>
          <a:xfrm>
            <a:off x="5367647" y="2173184"/>
            <a:ext cx="819397" cy="783772"/>
          </a:xfrm>
          <a:custGeom>
            <a:avLst/>
            <a:gdLst>
              <a:gd name="connsiteX0" fmla="*/ 819397 w 819397"/>
              <a:gd name="connsiteY0" fmla="*/ 0 h 783772"/>
              <a:gd name="connsiteX1" fmla="*/ 296883 w 819397"/>
              <a:gd name="connsiteY1" fmla="*/ 118754 h 783772"/>
              <a:gd name="connsiteX2" fmla="*/ 605641 w 819397"/>
              <a:gd name="connsiteY2" fmla="*/ 510639 h 783772"/>
              <a:gd name="connsiteX3" fmla="*/ 118753 w 819397"/>
              <a:gd name="connsiteY3" fmla="*/ 617517 h 783772"/>
              <a:gd name="connsiteX4" fmla="*/ 0 w 819397"/>
              <a:gd name="connsiteY4" fmla="*/ 783772 h 783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9397" h="783772">
                <a:moveTo>
                  <a:pt x="819397" y="0"/>
                </a:moveTo>
                <a:cubicBezTo>
                  <a:pt x="575953" y="16824"/>
                  <a:pt x="332509" y="33648"/>
                  <a:pt x="296883" y="118754"/>
                </a:cubicBezTo>
                <a:cubicBezTo>
                  <a:pt x="261257" y="203860"/>
                  <a:pt x="635329" y="427512"/>
                  <a:pt x="605641" y="510639"/>
                </a:cubicBezTo>
                <a:cubicBezTo>
                  <a:pt x="575953" y="593766"/>
                  <a:pt x="219693" y="571995"/>
                  <a:pt x="118753" y="617517"/>
                </a:cubicBezTo>
                <a:cubicBezTo>
                  <a:pt x="17813" y="663039"/>
                  <a:pt x="8906" y="723405"/>
                  <a:pt x="0" y="783772"/>
                </a:cubicBezTo>
              </a:path>
            </a:pathLst>
          </a:custGeom>
          <a:noFill/>
          <a:ln w="25400">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2" name="Content Placeholder 2"/>
          <p:cNvSpPr txBox="1">
            <a:spLocks/>
          </p:cNvSpPr>
          <p:nvPr/>
        </p:nvSpPr>
        <p:spPr bwMode="auto">
          <a:xfrm>
            <a:off x="5436096" y="3625974"/>
            <a:ext cx="2860425"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000" dirty="0" smtClean="0">
                <a:latin typeface="Garamond" panose="02020404030301010803" pitchFamily="18" charset="0"/>
                <a:cs typeface="Adobe Arabic" panose="02040503050201020203" pitchFamily="18" charset="-78"/>
              </a:rPr>
              <a:t>Things I feel about my job.</a:t>
            </a:r>
          </a:p>
        </p:txBody>
      </p:sp>
    </p:spTree>
    <p:extLst>
      <p:ext uri="{BB962C8B-B14F-4D97-AF65-F5344CB8AC3E}">
        <p14:creationId xmlns:p14="http://schemas.microsoft.com/office/powerpoint/2010/main" val="34526067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par>
                          <p:cTn id="8" fill="hold">
                            <p:stCondLst>
                              <p:cond delay="500"/>
                            </p:stCondLst>
                            <p:childTnLst>
                              <p:par>
                                <p:cTn id="9" presetID="22" presetClass="entr" presetSubtype="1" fill="hold" grpId="0" nodeType="afterEffect">
                                  <p:stCondLst>
                                    <p:cond delay="500"/>
                                  </p:stCondLst>
                                  <p:childTnLst>
                                    <p:set>
                                      <p:cBhvr>
                                        <p:cTn id="10" dur="1" fill="hold">
                                          <p:stCondLst>
                                            <p:cond delay="0"/>
                                          </p:stCondLst>
                                        </p:cTn>
                                        <p:tgtEl>
                                          <p:spTgt spid="7"/>
                                        </p:tgtEl>
                                        <p:attrNameLst>
                                          <p:attrName>style.visibility</p:attrName>
                                        </p:attrNameLst>
                                      </p:cBhvr>
                                      <p:to>
                                        <p:strVal val="visible"/>
                                      </p:to>
                                    </p:set>
                                    <p:animEffect transition="in" filter="wipe(up)">
                                      <p:cBhvr>
                                        <p:cTn id="11" dur="1000"/>
                                        <p:tgtEl>
                                          <p:spTgt spid="7"/>
                                        </p:tgtEl>
                                      </p:cBhvr>
                                    </p:animEffect>
                                  </p:childTnLst>
                                </p:cTn>
                              </p:par>
                              <p:par>
                                <p:cTn id="12" presetID="22" presetClass="entr" presetSubtype="1" fill="hold" grpId="0"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wipe(up)">
                                      <p:cBhvr>
                                        <p:cTn id="14" dur="1000"/>
                                        <p:tgtEl>
                                          <p:spTgt spid="8"/>
                                        </p:tgtEl>
                                      </p:cBhvr>
                                    </p:animEffect>
                                  </p:childTnLst>
                                </p:cTn>
                              </p:par>
                              <p:par>
                                <p:cTn id="15" presetID="10" presetClass="exit" presetSubtype="0" fill="hold" grpId="0" nodeType="withEffect">
                                  <p:stCondLst>
                                    <p:cond delay="1000"/>
                                  </p:stCondLst>
                                  <p:childTnLst>
                                    <p:animEffect transition="out" filter="fade">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par>
                          <p:cTn id="18" fill="hold">
                            <p:stCondLst>
                              <p:cond delay="2000"/>
                            </p:stCondLst>
                            <p:childTnLst>
                              <p:par>
                                <p:cTn id="19" presetID="22" presetClass="entr" presetSubtype="8" fill="hold" grpId="0" nodeType="afterEffect">
                                  <p:stCondLst>
                                    <p:cond delay="1000"/>
                                  </p:stCondLst>
                                  <p:childTnLst>
                                    <p:set>
                                      <p:cBhvr>
                                        <p:cTn id="20" dur="1" fill="hold">
                                          <p:stCondLst>
                                            <p:cond delay="0"/>
                                          </p:stCondLst>
                                        </p:cTn>
                                        <p:tgtEl>
                                          <p:spTgt spid="12"/>
                                        </p:tgtEl>
                                        <p:attrNameLst>
                                          <p:attrName>style.visibility</p:attrName>
                                        </p:attrNameLst>
                                      </p:cBhvr>
                                      <p:to>
                                        <p:strVal val="visible"/>
                                      </p:to>
                                    </p:set>
                                    <p:animEffect transition="in" filter="wipe(left)">
                                      <p:cBhvr>
                                        <p:cTn id="21"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P spid="8" grpId="0" animBg="1"/>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rPr>
              <a:t>FINDINGS</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7"/>
          <p:cNvPicPr>
            <a:picLocks noChangeAspect="1" noChangeArrowheads="1"/>
          </p:cNvPicPr>
          <p:nvPr/>
        </p:nvPicPr>
        <p:blipFill rotWithShape="1">
          <a:blip r:embed="rId2">
            <a:extLst>
              <a:ext uri="{28A0092B-C50C-407E-A947-70E740481C1C}">
                <a14:useLocalDpi xmlns:a14="http://schemas.microsoft.com/office/drawing/2010/main" val="0"/>
              </a:ext>
            </a:extLst>
          </a:blip>
          <a:srcRect l="776" t="1118" b="1974"/>
          <a:stretch/>
        </p:blipFill>
        <p:spPr bwMode="auto">
          <a:xfrm>
            <a:off x="251520" y="875476"/>
            <a:ext cx="8536380" cy="597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Freihandform 1"/>
          <p:cNvSpPr/>
          <p:nvPr/>
        </p:nvSpPr>
        <p:spPr>
          <a:xfrm>
            <a:off x="35626" y="3598223"/>
            <a:ext cx="9060873" cy="3241964"/>
          </a:xfrm>
          <a:custGeom>
            <a:avLst/>
            <a:gdLst>
              <a:gd name="connsiteX0" fmla="*/ 11875 w 9060873"/>
              <a:gd name="connsiteY0" fmla="*/ 0 h 3241964"/>
              <a:gd name="connsiteX1" fmla="*/ 2707574 w 9060873"/>
              <a:gd name="connsiteY1" fmla="*/ 35626 h 3241964"/>
              <a:gd name="connsiteX2" fmla="*/ 3764478 w 9060873"/>
              <a:gd name="connsiteY2" fmla="*/ 1781299 h 3241964"/>
              <a:gd name="connsiteX3" fmla="*/ 5557652 w 9060873"/>
              <a:gd name="connsiteY3" fmla="*/ 1769424 h 3241964"/>
              <a:gd name="connsiteX4" fmla="*/ 6495803 w 9060873"/>
              <a:gd name="connsiteY4" fmla="*/ 273133 h 3241964"/>
              <a:gd name="connsiteX5" fmla="*/ 9048997 w 9060873"/>
              <a:gd name="connsiteY5" fmla="*/ 285008 h 3241964"/>
              <a:gd name="connsiteX6" fmla="*/ 9060873 w 9060873"/>
              <a:gd name="connsiteY6" fmla="*/ 3218213 h 3241964"/>
              <a:gd name="connsiteX7" fmla="*/ 0 w 9060873"/>
              <a:gd name="connsiteY7" fmla="*/ 3241964 h 3241964"/>
              <a:gd name="connsiteX8" fmla="*/ 11875 w 9060873"/>
              <a:gd name="connsiteY8" fmla="*/ 0 h 3241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60873" h="3241964">
                <a:moveTo>
                  <a:pt x="11875" y="0"/>
                </a:moveTo>
                <a:lnTo>
                  <a:pt x="2707574" y="35626"/>
                </a:lnTo>
                <a:lnTo>
                  <a:pt x="3764478" y="1781299"/>
                </a:lnTo>
                <a:lnTo>
                  <a:pt x="5557652" y="1769424"/>
                </a:lnTo>
                <a:lnTo>
                  <a:pt x="6495803" y="273133"/>
                </a:lnTo>
                <a:lnTo>
                  <a:pt x="9048997" y="285008"/>
                </a:lnTo>
                <a:cubicBezTo>
                  <a:pt x="9052956" y="1262743"/>
                  <a:pt x="9056914" y="2240478"/>
                  <a:pt x="9060873" y="3218213"/>
                </a:cubicBezTo>
                <a:lnTo>
                  <a:pt x="0" y="3241964"/>
                </a:lnTo>
                <a:cubicBezTo>
                  <a:pt x="3958" y="2161309"/>
                  <a:pt x="7917" y="1080655"/>
                  <a:pt x="11875" y="0"/>
                </a:cubicBez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3" name="Freihandform 2"/>
          <p:cNvSpPr/>
          <p:nvPr/>
        </p:nvSpPr>
        <p:spPr>
          <a:xfrm>
            <a:off x="11872" y="855023"/>
            <a:ext cx="3728855" cy="2755076"/>
          </a:xfrm>
          <a:custGeom>
            <a:avLst/>
            <a:gdLst>
              <a:gd name="connsiteX0" fmla="*/ 23754 w 3728855"/>
              <a:gd name="connsiteY0" fmla="*/ 23751 h 2755076"/>
              <a:gd name="connsiteX1" fmla="*/ 23754 w 3728855"/>
              <a:gd name="connsiteY1" fmla="*/ 23751 h 2755076"/>
              <a:gd name="connsiteX2" fmla="*/ 3 w 3728855"/>
              <a:gd name="connsiteY2" fmla="*/ 142504 h 2755076"/>
              <a:gd name="connsiteX3" fmla="*/ 47505 w 3728855"/>
              <a:gd name="connsiteY3" fmla="*/ 2719450 h 2755076"/>
              <a:gd name="connsiteX4" fmla="*/ 2743203 w 3728855"/>
              <a:gd name="connsiteY4" fmla="*/ 2755076 h 2755076"/>
              <a:gd name="connsiteX5" fmla="*/ 3716980 w 3728855"/>
              <a:gd name="connsiteY5" fmla="*/ 1258785 h 2755076"/>
              <a:gd name="connsiteX6" fmla="*/ 3728855 w 3728855"/>
              <a:gd name="connsiteY6" fmla="*/ 0 h 2755076"/>
              <a:gd name="connsiteX7" fmla="*/ 23754 w 3728855"/>
              <a:gd name="connsiteY7" fmla="*/ 23751 h 2755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28855" h="2755076">
                <a:moveTo>
                  <a:pt x="23754" y="23751"/>
                </a:moveTo>
                <a:lnTo>
                  <a:pt x="23754" y="23751"/>
                </a:lnTo>
                <a:cubicBezTo>
                  <a:pt x="-856" y="134493"/>
                  <a:pt x="3" y="94134"/>
                  <a:pt x="3" y="142504"/>
                </a:cubicBezTo>
                <a:lnTo>
                  <a:pt x="47505" y="2719450"/>
                </a:lnTo>
                <a:lnTo>
                  <a:pt x="2743203" y="2755076"/>
                </a:lnTo>
                <a:lnTo>
                  <a:pt x="3716980" y="1258785"/>
                </a:lnTo>
                <a:lnTo>
                  <a:pt x="3728855" y="0"/>
                </a:lnTo>
                <a:lnTo>
                  <a:pt x="23754"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4" name="Freihandform 3"/>
          <p:cNvSpPr/>
          <p:nvPr/>
        </p:nvSpPr>
        <p:spPr>
          <a:xfrm>
            <a:off x="4762005" y="878774"/>
            <a:ext cx="4334494" cy="2968831"/>
          </a:xfrm>
          <a:custGeom>
            <a:avLst/>
            <a:gdLst>
              <a:gd name="connsiteX0" fmla="*/ 0 w 4334494"/>
              <a:gd name="connsiteY0" fmla="*/ 23751 h 2968831"/>
              <a:gd name="connsiteX1" fmla="*/ 11876 w 4334494"/>
              <a:gd name="connsiteY1" fmla="*/ 1258784 h 2968831"/>
              <a:gd name="connsiteX2" fmla="*/ 1757548 w 4334494"/>
              <a:gd name="connsiteY2" fmla="*/ 2968831 h 2968831"/>
              <a:gd name="connsiteX3" fmla="*/ 4322618 w 4334494"/>
              <a:gd name="connsiteY3" fmla="*/ 2956956 h 2968831"/>
              <a:gd name="connsiteX4" fmla="*/ 4334494 w 4334494"/>
              <a:gd name="connsiteY4" fmla="*/ 0 h 2968831"/>
              <a:gd name="connsiteX5" fmla="*/ 0 w 4334494"/>
              <a:gd name="connsiteY5" fmla="*/ 23751 h 2968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34494" h="2968831">
                <a:moveTo>
                  <a:pt x="0" y="23751"/>
                </a:moveTo>
                <a:lnTo>
                  <a:pt x="11876" y="1258784"/>
                </a:lnTo>
                <a:lnTo>
                  <a:pt x="1757548" y="2968831"/>
                </a:lnTo>
                <a:lnTo>
                  <a:pt x="4322618" y="2956956"/>
                </a:lnTo>
                <a:cubicBezTo>
                  <a:pt x="4326577" y="1971304"/>
                  <a:pt x="4330535" y="985652"/>
                  <a:pt x="4334494" y="0"/>
                </a:cubicBezTo>
                <a:lnTo>
                  <a:pt x="0"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1" name="Ellipse 10"/>
          <p:cNvSpPr/>
          <p:nvPr/>
        </p:nvSpPr>
        <p:spPr>
          <a:xfrm>
            <a:off x="4488668" y="3028347"/>
            <a:ext cx="1548000" cy="648000"/>
          </a:xfrm>
          <a:prstGeom prst="ellipse">
            <a:avLst/>
          </a:prstGeom>
          <a:solidFill>
            <a:srgbClr val="4B029C">
              <a:alpha val="2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2" name="Ellipse 11"/>
          <p:cNvSpPr/>
          <p:nvPr/>
        </p:nvSpPr>
        <p:spPr>
          <a:xfrm>
            <a:off x="4488668" y="3033407"/>
            <a:ext cx="1548000" cy="648000"/>
          </a:xfrm>
          <a:prstGeom prst="ellipse">
            <a:avLst/>
          </a:prstGeom>
          <a:noFill/>
          <a:ln w="25400" cmpd="sng">
            <a:solidFill>
              <a:srgbClr val="4B029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3" name="Content Placeholder 2"/>
          <p:cNvSpPr txBox="1">
            <a:spLocks/>
          </p:cNvSpPr>
          <p:nvPr/>
        </p:nvSpPr>
        <p:spPr bwMode="auto">
          <a:xfrm>
            <a:off x="198562" y="980728"/>
            <a:ext cx="7062789" cy="79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100" dirty="0"/>
              <a:t>“I’m well aware that a very, very, very unkind review can damage people </a:t>
            </a:r>
            <a:r>
              <a:rPr lang="en-GB" sz="2100" dirty="0" smtClean="0"/>
              <a:t>emotionally.”</a:t>
            </a:r>
            <a:endParaRPr lang="en-GB" sz="2100" dirty="0" smtClean="0">
              <a:cs typeface="Adobe Arabic" panose="02040503050201020203" pitchFamily="18" charset="-78"/>
            </a:endParaRPr>
          </a:p>
        </p:txBody>
      </p:sp>
      <p:sp>
        <p:nvSpPr>
          <p:cNvPr id="14" name="Content Placeholder 2"/>
          <p:cNvSpPr txBox="1">
            <a:spLocks/>
          </p:cNvSpPr>
          <p:nvPr/>
        </p:nvSpPr>
        <p:spPr bwMode="auto">
          <a:xfrm>
            <a:off x="1960662" y="1484136"/>
            <a:ext cx="7062789" cy="1061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lgn="r">
              <a:buNone/>
            </a:pPr>
            <a:r>
              <a:rPr lang="en-GB" sz="2100" dirty="0"/>
              <a:t>“I know that labels are liable to use my words to advertise </a:t>
            </a:r>
            <a:r>
              <a:rPr lang="en-GB" sz="2100" dirty="0" smtClean="0"/>
              <a:t>the Pianist.  </a:t>
            </a:r>
            <a:r>
              <a:rPr lang="en-GB" sz="2100" dirty="0"/>
              <a:t>So, I’m aware of the power and the power of the </a:t>
            </a:r>
            <a:r>
              <a:rPr lang="en-GB" sz="2100" dirty="0" smtClean="0"/>
              <a:t>press.”  </a:t>
            </a:r>
            <a:endParaRPr lang="de-CH" sz="2100" dirty="0"/>
          </a:p>
        </p:txBody>
      </p:sp>
      <p:sp>
        <p:nvSpPr>
          <p:cNvPr id="15" name="Ellipse 14"/>
          <p:cNvSpPr/>
          <p:nvPr/>
        </p:nvSpPr>
        <p:spPr>
          <a:xfrm>
            <a:off x="3779705" y="2444638"/>
            <a:ext cx="1548000" cy="648000"/>
          </a:xfrm>
          <a:prstGeom prst="ellipse">
            <a:avLst/>
          </a:prstGeom>
          <a:solidFill>
            <a:srgbClr val="4B029C">
              <a:alpha val="2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6" name="Ellipse 15"/>
          <p:cNvSpPr/>
          <p:nvPr/>
        </p:nvSpPr>
        <p:spPr>
          <a:xfrm>
            <a:off x="3779705" y="2449698"/>
            <a:ext cx="1548000" cy="648000"/>
          </a:xfrm>
          <a:prstGeom prst="ellipse">
            <a:avLst/>
          </a:prstGeom>
          <a:noFill/>
          <a:ln w="25400" cmpd="sng">
            <a:solidFill>
              <a:srgbClr val="4B029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7" name="Content Placeholder 2"/>
          <p:cNvSpPr txBox="1">
            <a:spLocks/>
          </p:cNvSpPr>
          <p:nvPr/>
        </p:nvSpPr>
        <p:spPr bwMode="auto">
          <a:xfrm>
            <a:off x="195477" y="980728"/>
            <a:ext cx="8408971" cy="887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buNone/>
            </a:pPr>
            <a:r>
              <a:rPr lang="en-GB" sz="2100" dirty="0"/>
              <a:t>“The danger for Critics is to get too close to people in the business, so close you can’t be truthful.”</a:t>
            </a:r>
            <a:endParaRPr lang="de-CH" sz="2100" dirty="0"/>
          </a:p>
        </p:txBody>
      </p:sp>
      <p:sp>
        <p:nvSpPr>
          <p:cNvPr id="20" name="Freihandform 19"/>
          <p:cNvSpPr/>
          <p:nvPr/>
        </p:nvSpPr>
        <p:spPr>
          <a:xfrm>
            <a:off x="3099460" y="2135335"/>
            <a:ext cx="855023" cy="762244"/>
          </a:xfrm>
          <a:custGeom>
            <a:avLst/>
            <a:gdLst>
              <a:gd name="connsiteX0" fmla="*/ 0 w 855023"/>
              <a:gd name="connsiteY0" fmla="*/ 2223 h 762244"/>
              <a:gd name="connsiteX1" fmla="*/ 534389 w 855023"/>
              <a:gd name="connsiteY1" fmla="*/ 85351 h 762244"/>
              <a:gd name="connsiteX2" fmla="*/ 510639 w 855023"/>
              <a:gd name="connsiteY2" fmla="*/ 560364 h 762244"/>
              <a:gd name="connsiteX3" fmla="*/ 855023 w 855023"/>
              <a:gd name="connsiteY3" fmla="*/ 762244 h 762244"/>
            </a:gdLst>
            <a:ahLst/>
            <a:cxnLst>
              <a:cxn ang="0">
                <a:pos x="connsiteX0" y="connsiteY0"/>
              </a:cxn>
              <a:cxn ang="0">
                <a:pos x="connsiteX1" y="connsiteY1"/>
              </a:cxn>
              <a:cxn ang="0">
                <a:pos x="connsiteX2" y="connsiteY2"/>
              </a:cxn>
              <a:cxn ang="0">
                <a:pos x="connsiteX3" y="connsiteY3"/>
              </a:cxn>
            </a:cxnLst>
            <a:rect l="l" t="t" r="r" b="b"/>
            <a:pathLst>
              <a:path w="855023" h="762244">
                <a:moveTo>
                  <a:pt x="0" y="2223"/>
                </a:moveTo>
                <a:cubicBezTo>
                  <a:pt x="224641" y="-2725"/>
                  <a:pt x="449283" y="-7672"/>
                  <a:pt x="534389" y="85351"/>
                </a:cubicBezTo>
                <a:cubicBezTo>
                  <a:pt x="619495" y="178374"/>
                  <a:pt x="457200" y="447549"/>
                  <a:pt x="510639" y="560364"/>
                </a:cubicBezTo>
                <a:cubicBezTo>
                  <a:pt x="564078" y="673179"/>
                  <a:pt x="709550" y="717711"/>
                  <a:pt x="855023" y="762244"/>
                </a:cubicBezTo>
              </a:path>
            </a:pathLst>
          </a:custGeom>
          <a:noFill/>
          <a:ln w="25400">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1" name="Freihandform 20"/>
          <p:cNvSpPr/>
          <p:nvPr/>
        </p:nvSpPr>
        <p:spPr>
          <a:xfrm>
            <a:off x="5367647" y="2173184"/>
            <a:ext cx="819397" cy="783772"/>
          </a:xfrm>
          <a:custGeom>
            <a:avLst/>
            <a:gdLst>
              <a:gd name="connsiteX0" fmla="*/ 819397 w 819397"/>
              <a:gd name="connsiteY0" fmla="*/ 0 h 783772"/>
              <a:gd name="connsiteX1" fmla="*/ 296883 w 819397"/>
              <a:gd name="connsiteY1" fmla="*/ 118754 h 783772"/>
              <a:gd name="connsiteX2" fmla="*/ 605641 w 819397"/>
              <a:gd name="connsiteY2" fmla="*/ 510639 h 783772"/>
              <a:gd name="connsiteX3" fmla="*/ 118753 w 819397"/>
              <a:gd name="connsiteY3" fmla="*/ 617517 h 783772"/>
              <a:gd name="connsiteX4" fmla="*/ 0 w 819397"/>
              <a:gd name="connsiteY4" fmla="*/ 783772 h 783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9397" h="783772">
                <a:moveTo>
                  <a:pt x="819397" y="0"/>
                </a:moveTo>
                <a:cubicBezTo>
                  <a:pt x="575953" y="16824"/>
                  <a:pt x="332509" y="33648"/>
                  <a:pt x="296883" y="118754"/>
                </a:cubicBezTo>
                <a:cubicBezTo>
                  <a:pt x="261257" y="203860"/>
                  <a:pt x="635329" y="427512"/>
                  <a:pt x="605641" y="510639"/>
                </a:cubicBezTo>
                <a:cubicBezTo>
                  <a:pt x="575953" y="593766"/>
                  <a:pt x="219693" y="571995"/>
                  <a:pt x="118753" y="617517"/>
                </a:cubicBezTo>
                <a:cubicBezTo>
                  <a:pt x="17813" y="663039"/>
                  <a:pt x="8906" y="723405"/>
                  <a:pt x="0" y="783772"/>
                </a:cubicBezTo>
              </a:path>
            </a:pathLst>
          </a:custGeom>
          <a:noFill/>
          <a:ln w="25400">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2" name="Content Placeholder 2"/>
          <p:cNvSpPr txBox="1">
            <a:spLocks/>
          </p:cNvSpPr>
          <p:nvPr/>
        </p:nvSpPr>
        <p:spPr bwMode="auto">
          <a:xfrm>
            <a:off x="186363" y="986885"/>
            <a:ext cx="5590982" cy="766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buNone/>
            </a:pPr>
            <a:r>
              <a:rPr lang="en-GB" sz="2100" dirty="0"/>
              <a:t>“…if you </a:t>
            </a:r>
            <a:r>
              <a:rPr lang="en-GB" sz="2100" dirty="0" smtClean="0"/>
              <a:t>don’t </a:t>
            </a:r>
            <a:r>
              <a:rPr lang="en-GB" sz="2100" dirty="0"/>
              <a:t>take that Editor’s advice, you might find yourself out of </a:t>
            </a:r>
            <a:r>
              <a:rPr lang="en-GB" sz="2100" dirty="0" smtClean="0"/>
              <a:t>work.”</a:t>
            </a:r>
            <a:endParaRPr lang="de-CH" sz="2100" dirty="0"/>
          </a:p>
        </p:txBody>
      </p:sp>
      <p:sp>
        <p:nvSpPr>
          <p:cNvPr id="24" name="Content Placeholder 2"/>
          <p:cNvSpPr txBox="1">
            <a:spLocks/>
          </p:cNvSpPr>
          <p:nvPr/>
        </p:nvSpPr>
        <p:spPr bwMode="auto">
          <a:xfrm>
            <a:off x="189037" y="980728"/>
            <a:ext cx="9123414" cy="118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buNone/>
            </a:pPr>
            <a:r>
              <a:rPr lang="en-GB" sz="2100" dirty="0" smtClean="0"/>
              <a:t>“…you </a:t>
            </a:r>
            <a:r>
              <a:rPr lang="en-GB" sz="2100" dirty="0"/>
              <a:t>have to always be thinking about the legal consequences, you don’t want to libel anyone …you have to be quite careful with your language to make sure that you don’t say anything that they could take you to court over</a:t>
            </a:r>
            <a:r>
              <a:rPr lang="en-GB" sz="2100" dirty="0" smtClean="0"/>
              <a:t>.”</a:t>
            </a:r>
            <a:endParaRPr lang="de-CH" sz="2100" dirty="0"/>
          </a:p>
        </p:txBody>
      </p:sp>
      <p:sp>
        <p:nvSpPr>
          <p:cNvPr id="29" name="Ellipse 28"/>
          <p:cNvSpPr/>
          <p:nvPr/>
        </p:nvSpPr>
        <p:spPr>
          <a:xfrm>
            <a:off x="3823344" y="4619609"/>
            <a:ext cx="1548000" cy="648000"/>
          </a:xfrm>
          <a:prstGeom prst="ellipse">
            <a:avLst/>
          </a:prstGeom>
          <a:solidFill>
            <a:srgbClr val="4B029C">
              <a:alpha val="2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30" name="Ellipse 29"/>
          <p:cNvSpPr/>
          <p:nvPr/>
        </p:nvSpPr>
        <p:spPr>
          <a:xfrm>
            <a:off x="3823344" y="4624669"/>
            <a:ext cx="1548000" cy="648000"/>
          </a:xfrm>
          <a:prstGeom prst="ellipse">
            <a:avLst/>
          </a:prstGeom>
          <a:noFill/>
          <a:ln w="25400" cmpd="sng">
            <a:solidFill>
              <a:srgbClr val="4B029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31" name="Ellipse 30"/>
          <p:cNvSpPr/>
          <p:nvPr/>
        </p:nvSpPr>
        <p:spPr>
          <a:xfrm>
            <a:off x="3105552" y="4130030"/>
            <a:ext cx="1548000" cy="648000"/>
          </a:xfrm>
          <a:prstGeom prst="ellipse">
            <a:avLst/>
          </a:prstGeom>
          <a:solidFill>
            <a:srgbClr val="4B029C">
              <a:alpha val="2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32" name="Ellipse 31"/>
          <p:cNvSpPr/>
          <p:nvPr/>
        </p:nvSpPr>
        <p:spPr>
          <a:xfrm>
            <a:off x="3105552" y="4135090"/>
            <a:ext cx="1548000" cy="648000"/>
          </a:xfrm>
          <a:prstGeom prst="ellipse">
            <a:avLst/>
          </a:prstGeom>
          <a:noFill/>
          <a:ln w="25400" cmpd="sng">
            <a:solidFill>
              <a:srgbClr val="4B029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grpSp>
        <p:nvGrpSpPr>
          <p:cNvPr id="33" name="Gruppieren 32"/>
          <p:cNvGrpSpPr/>
          <p:nvPr/>
        </p:nvGrpSpPr>
        <p:grpSpPr>
          <a:xfrm>
            <a:off x="179512" y="980728"/>
            <a:ext cx="2052000" cy="720000"/>
            <a:chOff x="642040" y="1360725"/>
            <a:chExt cx="2052000" cy="1260000"/>
          </a:xfrm>
        </p:grpSpPr>
        <p:cxnSp>
          <p:nvCxnSpPr>
            <p:cNvPr id="34" name="Gerade Verbindung 33"/>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5" name="Gerade Verbindung 34"/>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36" name="Gruppieren 35"/>
          <p:cNvGrpSpPr/>
          <p:nvPr/>
        </p:nvGrpSpPr>
        <p:grpSpPr>
          <a:xfrm>
            <a:off x="6978427" y="1484784"/>
            <a:ext cx="2052000" cy="720000"/>
            <a:chOff x="179512" y="3393136"/>
            <a:chExt cx="2052000" cy="720000"/>
          </a:xfrm>
        </p:grpSpPr>
        <p:cxnSp>
          <p:nvCxnSpPr>
            <p:cNvPr id="37" name="Gerade Verbindung 36"/>
            <p:cNvCxnSpPr/>
            <p:nvPr/>
          </p:nvCxnSpPr>
          <p:spPr>
            <a:xfrm>
              <a:off x="2224311" y="3393136"/>
              <a:ext cx="0" cy="72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8" name="Gerade Verbindung 37"/>
            <p:cNvCxnSpPr/>
            <p:nvPr/>
          </p:nvCxnSpPr>
          <p:spPr>
            <a:xfrm>
              <a:off x="179512" y="339464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
        <p:nvSpPr>
          <p:cNvPr id="39" name="Content Placeholder 2"/>
          <p:cNvSpPr txBox="1">
            <a:spLocks/>
          </p:cNvSpPr>
          <p:nvPr/>
        </p:nvSpPr>
        <p:spPr bwMode="auto">
          <a:xfrm>
            <a:off x="203895" y="980728"/>
            <a:ext cx="9123414" cy="118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buNone/>
            </a:pPr>
            <a:r>
              <a:rPr lang="en-GB" sz="2100" dirty="0" smtClean="0"/>
              <a:t>“…</a:t>
            </a:r>
            <a:r>
              <a:rPr lang="en-GB" sz="2100" dirty="0"/>
              <a:t>the freeness of the internet is a great boon in some ways, but it’s a disaster in others, because it’s overload, information overload is what we have.  And, you know, it’s very difficult to weed out what opinions are worth reading, for readers</a:t>
            </a:r>
            <a:r>
              <a:rPr lang="en-GB" sz="2100" dirty="0" smtClean="0"/>
              <a:t>.”</a:t>
            </a:r>
            <a:endParaRPr lang="de-CH" sz="2100" dirty="0"/>
          </a:p>
          <a:p>
            <a:pPr marL="0" indent="0">
              <a:buNone/>
            </a:pPr>
            <a:endParaRPr lang="de-CH" sz="2100" dirty="0"/>
          </a:p>
        </p:txBody>
      </p:sp>
      <p:sp>
        <p:nvSpPr>
          <p:cNvPr id="40" name="Content Placeholder 2"/>
          <p:cNvSpPr txBox="1">
            <a:spLocks/>
          </p:cNvSpPr>
          <p:nvPr/>
        </p:nvSpPr>
        <p:spPr bwMode="auto">
          <a:xfrm>
            <a:off x="193371" y="987121"/>
            <a:ext cx="8950629" cy="118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buNone/>
            </a:pPr>
            <a:r>
              <a:rPr lang="en-GB" sz="2100" dirty="0" smtClean="0"/>
              <a:t>“…we’re </a:t>
            </a:r>
            <a:r>
              <a:rPr lang="en-GB" sz="2100" dirty="0"/>
              <a:t>in a world now where that bridge, between the producer and the consumer, is now being staffed by people who are doing it as volunteers really.  It’s a free world.  The paid Critics are becoming fewer and further </a:t>
            </a:r>
            <a:r>
              <a:rPr lang="en-GB" sz="2100" dirty="0" smtClean="0"/>
              <a:t>between.”</a:t>
            </a:r>
            <a:endParaRPr lang="de-CH" sz="2100" dirty="0"/>
          </a:p>
        </p:txBody>
      </p:sp>
      <p:sp>
        <p:nvSpPr>
          <p:cNvPr id="41" name="Content Placeholder 2"/>
          <p:cNvSpPr txBox="1">
            <a:spLocks/>
          </p:cNvSpPr>
          <p:nvPr/>
        </p:nvSpPr>
        <p:spPr bwMode="auto">
          <a:xfrm>
            <a:off x="201114" y="986061"/>
            <a:ext cx="8942886" cy="118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buNone/>
            </a:pPr>
            <a:r>
              <a:rPr lang="en-GB" sz="2100" dirty="0" smtClean="0"/>
              <a:t>“</a:t>
            </a:r>
            <a:r>
              <a:rPr lang="en-GB" sz="2100" dirty="0"/>
              <a:t>I don’t know how people are going to consume music.  The question is if you’ve got YouTube and you’ve got iTunes and, you know, all these massive channels for acquiring music, how do you guide people and do people want to be guided?”</a:t>
            </a:r>
            <a:endParaRPr lang="de-CH" sz="2100" dirty="0"/>
          </a:p>
          <a:p>
            <a:pPr marL="0" indent="0">
              <a:buNone/>
            </a:pPr>
            <a:endParaRPr lang="de-CH" sz="2100" dirty="0"/>
          </a:p>
        </p:txBody>
      </p:sp>
      <p:sp>
        <p:nvSpPr>
          <p:cNvPr id="42" name="Content Placeholder 2"/>
          <p:cNvSpPr txBox="1">
            <a:spLocks/>
          </p:cNvSpPr>
          <p:nvPr/>
        </p:nvSpPr>
        <p:spPr bwMode="auto">
          <a:xfrm>
            <a:off x="5436096" y="3625974"/>
            <a:ext cx="2860425"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000" dirty="0" smtClean="0">
                <a:latin typeface="Garamond" panose="02020404030301010803" pitchFamily="18" charset="0"/>
                <a:cs typeface="Adobe Arabic" panose="02040503050201020203" pitchFamily="18" charset="-78"/>
              </a:rPr>
              <a:t>Things I feel about my job.</a:t>
            </a:r>
          </a:p>
        </p:txBody>
      </p:sp>
    </p:spTree>
    <p:extLst>
      <p:ext uri="{BB962C8B-B14F-4D97-AF65-F5344CB8AC3E}">
        <p14:creationId xmlns:p14="http://schemas.microsoft.com/office/powerpoint/2010/main" val="14788215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1" nodeType="withEffect">
                                  <p:stCondLst>
                                    <p:cond delay="0"/>
                                  </p:stCondLst>
                                  <p:childTnLst>
                                    <p:animEffect transition="out" filter="fade">
                                      <p:cBhvr>
                                        <p:cTn id="6" dur="500"/>
                                        <p:tgtEl>
                                          <p:spTgt spid="21"/>
                                        </p:tgtEl>
                                      </p:cBhvr>
                                    </p:animEffect>
                                    <p:set>
                                      <p:cBhvr>
                                        <p:cTn id="7" dur="1" fill="hold">
                                          <p:stCondLst>
                                            <p:cond delay="499"/>
                                          </p:stCondLst>
                                        </p:cTn>
                                        <p:tgtEl>
                                          <p:spTgt spid="21"/>
                                        </p:tgtEl>
                                        <p:attrNameLst>
                                          <p:attrName>style.visibility</p:attrName>
                                        </p:attrNameLst>
                                      </p:cBhvr>
                                      <p:to>
                                        <p:strVal val="hidden"/>
                                      </p:to>
                                    </p:set>
                                  </p:childTnLst>
                                </p:cTn>
                              </p:par>
                              <p:par>
                                <p:cTn id="8" presetID="10" presetClass="exit" presetSubtype="0" fill="hold" grpId="1" nodeType="withEffect">
                                  <p:stCondLst>
                                    <p:cond delay="0"/>
                                  </p:stCondLst>
                                  <p:childTnLst>
                                    <p:animEffect transition="out" filter="fade">
                                      <p:cBhvr>
                                        <p:cTn id="9" dur="500"/>
                                        <p:tgtEl>
                                          <p:spTgt spid="20"/>
                                        </p:tgtEl>
                                      </p:cBhvr>
                                    </p:animEffect>
                                    <p:set>
                                      <p:cBhvr>
                                        <p:cTn id="10" dur="1" fill="hold">
                                          <p:stCondLst>
                                            <p:cond delay="499"/>
                                          </p:stCondLst>
                                        </p:cTn>
                                        <p:tgtEl>
                                          <p:spTgt spid="20"/>
                                        </p:tgtEl>
                                        <p:attrNameLst>
                                          <p:attrName>style.visibility</p:attrName>
                                        </p:attrNameLst>
                                      </p:cBhvr>
                                      <p:to>
                                        <p:strVal val="hidden"/>
                                      </p:to>
                                    </p:se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par>
                                <p:cTn id="21" presetID="21" presetClass="entr" presetSubtype="1"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heel(1)">
                                      <p:cBhvr>
                                        <p:cTn id="23" dur="10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nodeType="with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fade">
                                      <p:cBhvr>
                                        <p:cTn id="31" dur="500"/>
                                        <p:tgtEl>
                                          <p:spTgt spid="3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grpId="1" nodeType="clickEffect">
                                  <p:stCondLst>
                                    <p:cond delay="0"/>
                                  </p:stCondLst>
                                  <p:childTnLst>
                                    <p:animEffect transition="out" filter="fade">
                                      <p:cBhvr>
                                        <p:cTn id="35" dur="500"/>
                                        <p:tgtEl>
                                          <p:spTgt spid="13"/>
                                        </p:tgtEl>
                                      </p:cBhvr>
                                    </p:animEffect>
                                    <p:set>
                                      <p:cBhvr>
                                        <p:cTn id="36" dur="1" fill="hold">
                                          <p:stCondLst>
                                            <p:cond delay="499"/>
                                          </p:stCondLst>
                                        </p:cTn>
                                        <p:tgtEl>
                                          <p:spTgt spid="13"/>
                                        </p:tgtEl>
                                        <p:attrNameLst>
                                          <p:attrName>style.visibility</p:attrName>
                                        </p:attrNameLst>
                                      </p:cBhvr>
                                      <p:to>
                                        <p:strVal val="hidden"/>
                                      </p:to>
                                    </p:set>
                                  </p:childTnLst>
                                </p:cTn>
                              </p:par>
                              <p:par>
                                <p:cTn id="37" presetID="10" presetClass="exit" presetSubtype="0" fill="hold" nodeType="withEffect">
                                  <p:stCondLst>
                                    <p:cond delay="0"/>
                                  </p:stCondLst>
                                  <p:childTnLst>
                                    <p:animEffect transition="out" filter="fade">
                                      <p:cBhvr>
                                        <p:cTn id="38" dur="500"/>
                                        <p:tgtEl>
                                          <p:spTgt spid="33"/>
                                        </p:tgtEl>
                                      </p:cBhvr>
                                    </p:animEffect>
                                    <p:set>
                                      <p:cBhvr>
                                        <p:cTn id="39" dur="1" fill="hold">
                                          <p:stCondLst>
                                            <p:cond delay="499"/>
                                          </p:stCondLst>
                                        </p:cTn>
                                        <p:tgtEl>
                                          <p:spTgt spid="33"/>
                                        </p:tgtEl>
                                        <p:attrNameLst>
                                          <p:attrName>style.visibility</p:attrName>
                                        </p:attrNameLst>
                                      </p:cBhvr>
                                      <p:to>
                                        <p:strVal val="hidden"/>
                                      </p:to>
                                    </p:set>
                                  </p:childTnLst>
                                </p:cTn>
                              </p:par>
                              <p:par>
                                <p:cTn id="40" presetID="10" presetClass="entr" presetSubtype="0"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par>
                                <p:cTn id="43" presetID="10" presetClass="entr" presetSubtype="0" fill="hold" nodeType="with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fade">
                                      <p:cBhvr>
                                        <p:cTn id="45" dur="500"/>
                                        <p:tgtEl>
                                          <p:spTgt spid="36"/>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14"/>
                                        </p:tgtEl>
                                      </p:cBhvr>
                                    </p:animEffect>
                                    <p:set>
                                      <p:cBhvr>
                                        <p:cTn id="50" dur="1" fill="hold">
                                          <p:stCondLst>
                                            <p:cond delay="499"/>
                                          </p:stCondLst>
                                        </p:cTn>
                                        <p:tgtEl>
                                          <p:spTgt spid="14"/>
                                        </p:tgtEl>
                                        <p:attrNameLst>
                                          <p:attrName>style.visibility</p:attrName>
                                        </p:attrNameLst>
                                      </p:cBhvr>
                                      <p:to>
                                        <p:strVal val="hidden"/>
                                      </p:to>
                                    </p:set>
                                  </p:childTnLst>
                                </p:cTn>
                              </p:par>
                              <p:par>
                                <p:cTn id="51" presetID="10" presetClass="exit" presetSubtype="0" fill="hold" nodeType="withEffect">
                                  <p:stCondLst>
                                    <p:cond delay="0"/>
                                  </p:stCondLst>
                                  <p:childTnLst>
                                    <p:animEffect transition="out" filter="fade">
                                      <p:cBhvr>
                                        <p:cTn id="52" dur="500"/>
                                        <p:tgtEl>
                                          <p:spTgt spid="36"/>
                                        </p:tgtEl>
                                      </p:cBhvr>
                                    </p:animEffect>
                                    <p:set>
                                      <p:cBhvr>
                                        <p:cTn id="53" dur="1" fill="hold">
                                          <p:stCondLst>
                                            <p:cond delay="499"/>
                                          </p:stCondLst>
                                        </p:cTn>
                                        <p:tgtEl>
                                          <p:spTgt spid="36"/>
                                        </p:tgtEl>
                                        <p:attrNameLst>
                                          <p:attrName>style.visibility</p:attrName>
                                        </p:attrNameLst>
                                      </p:cBhvr>
                                      <p:to>
                                        <p:strVal val="hidden"/>
                                      </p:to>
                                    </p:set>
                                  </p:childTnLst>
                                </p:cTn>
                              </p:par>
                              <p:par>
                                <p:cTn id="54" presetID="10" presetClass="exit" presetSubtype="0" fill="hold" grpId="1" nodeType="withEffect">
                                  <p:stCondLst>
                                    <p:cond delay="0"/>
                                  </p:stCondLst>
                                  <p:childTnLst>
                                    <p:animEffect transition="out" filter="fade">
                                      <p:cBhvr>
                                        <p:cTn id="55" dur="500"/>
                                        <p:tgtEl>
                                          <p:spTgt spid="11"/>
                                        </p:tgtEl>
                                      </p:cBhvr>
                                    </p:animEffect>
                                    <p:set>
                                      <p:cBhvr>
                                        <p:cTn id="56" dur="1" fill="hold">
                                          <p:stCondLst>
                                            <p:cond delay="499"/>
                                          </p:stCondLst>
                                        </p:cTn>
                                        <p:tgtEl>
                                          <p:spTgt spid="11"/>
                                        </p:tgtEl>
                                        <p:attrNameLst>
                                          <p:attrName>style.visibility</p:attrName>
                                        </p:attrNameLst>
                                      </p:cBhvr>
                                      <p:to>
                                        <p:strVal val="hidden"/>
                                      </p:to>
                                    </p:set>
                                  </p:childTnLst>
                                </p:cTn>
                              </p:par>
                              <p:par>
                                <p:cTn id="57" presetID="10" presetClass="exit" presetSubtype="0" fill="hold" grpId="1" nodeType="withEffect">
                                  <p:stCondLst>
                                    <p:cond delay="0"/>
                                  </p:stCondLst>
                                  <p:childTnLst>
                                    <p:animEffect transition="out" filter="fade">
                                      <p:cBhvr>
                                        <p:cTn id="58" dur="500"/>
                                        <p:tgtEl>
                                          <p:spTgt spid="12"/>
                                        </p:tgtEl>
                                      </p:cBhvr>
                                    </p:animEffect>
                                    <p:set>
                                      <p:cBhvr>
                                        <p:cTn id="59" dur="1" fill="hold">
                                          <p:stCondLst>
                                            <p:cond delay="499"/>
                                          </p:stCondLst>
                                        </p:cTn>
                                        <p:tgtEl>
                                          <p:spTgt spid="12"/>
                                        </p:tgtEl>
                                        <p:attrNameLst>
                                          <p:attrName>style.visibility</p:attrName>
                                        </p:attrNameLst>
                                      </p:cBhvr>
                                      <p:to>
                                        <p:strVal val="hidden"/>
                                      </p:to>
                                    </p:set>
                                  </p:childTnLst>
                                </p:cTn>
                              </p:par>
                              <p:par>
                                <p:cTn id="60" presetID="10" presetClass="entr" presetSubtype="0" fill="hold" grpId="0" nodeType="with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fade">
                                      <p:cBhvr>
                                        <p:cTn id="62" dur="500"/>
                                        <p:tgtEl>
                                          <p:spTgt spid="15"/>
                                        </p:tgtEl>
                                      </p:cBhvr>
                                    </p:animEffect>
                                  </p:childTnLst>
                                </p:cTn>
                              </p:par>
                              <p:par>
                                <p:cTn id="63" presetID="21" presetClass="entr" presetSubtype="1" fill="hold" grpId="0" nodeType="withEffect">
                                  <p:stCondLst>
                                    <p:cond delay="0"/>
                                  </p:stCondLst>
                                  <p:childTnLst>
                                    <p:set>
                                      <p:cBhvr>
                                        <p:cTn id="64" dur="1" fill="hold">
                                          <p:stCondLst>
                                            <p:cond delay="0"/>
                                          </p:stCondLst>
                                        </p:cTn>
                                        <p:tgtEl>
                                          <p:spTgt spid="16"/>
                                        </p:tgtEl>
                                        <p:attrNameLst>
                                          <p:attrName>style.visibility</p:attrName>
                                        </p:attrNameLst>
                                      </p:cBhvr>
                                      <p:to>
                                        <p:strVal val="visible"/>
                                      </p:to>
                                    </p:set>
                                    <p:animEffect transition="in" filter="wheel(1)">
                                      <p:cBhvr>
                                        <p:cTn id="65" dur="1000"/>
                                        <p:tgtEl>
                                          <p:spTgt spid="16"/>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17"/>
                                        </p:tgtEl>
                                        <p:attrNameLst>
                                          <p:attrName>style.visibility</p:attrName>
                                        </p:attrNameLst>
                                      </p:cBhvr>
                                      <p:to>
                                        <p:strVal val="visible"/>
                                      </p:to>
                                    </p:set>
                                    <p:animEffect transition="in" filter="fade">
                                      <p:cBhvr>
                                        <p:cTn id="70" dur="500"/>
                                        <p:tgtEl>
                                          <p:spTgt spid="17"/>
                                        </p:tgtEl>
                                      </p:cBhvr>
                                    </p:animEffect>
                                  </p:childTnLst>
                                </p:cTn>
                              </p:par>
                              <p:par>
                                <p:cTn id="71" presetID="10" presetClass="entr" presetSubtype="0" fill="hold" nodeType="withEffect">
                                  <p:stCondLst>
                                    <p:cond delay="0"/>
                                  </p:stCondLst>
                                  <p:childTnLst>
                                    <p:set>
                                      <p:cBhvr>
                                        <p:cTn id="72" dur="1" fill="hold">
                                          <p:stCondLst>
                                            <p:cond delay="0"/>
                                          </p:stCondLst>
                                        </p:cTn>
                                        <p:tgtEl>
                                          <p:spTgt spid="33"/>
                                        </p:tgtEl>
                                        <p:attrNameLst>
                                          <p:attrName>style.visibility</p:attrName>
                                        </p:attrNameLst>
                                      </p:cBhvr>
                                      <p:to>
                                        <p:strVal val="visible"/>
                                      </p:to>
                                    </p:set>
                                    <p:animEffect transition="in" filter="fade">
                                      <p:cBhvr>
                                        <p:cTn id="73" dur="500"/>
                                        <p:tgtEl>
                                          <p:spTgt spid="33"/>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xit" presetSubtype="0" fill="hold" grpId="1" nodeType="clickEffect">
                                  <p:stCondLst>
                                    <p:cond delay="0"/>
                                  </p:stCondLst>
                                  <p:childTnLst>
                                    <p:animEffect transition="out" filter="fade">
                                      <p:cBhvr>
                                        <p:cTn id="77" dur="500"/>
                                        <p:tgtEl>
                                          <p:spTgt spid="17"/>
                                        </p:tgtEl>
                                      </p:cBhvr>
                                    </p:animEffect>
                                    <p:set>
                                      <p:cBhvr>
                                        <p:cTn id="78" dur="1" fill="hold">
                                          <p:stCondLst>
                                            <p:cond delay="499"/>
                                          </p:stCondLst>
                                        </p:cTn>
                                        <p:tgtEl>
                                          <p:spTgt spid="17"/>
                                        </p:tgtEl>
                                        <p:attrNameLst>
                                          <p:attrName>style.visibility</p:attrName>
                                        </p:attrNameLst>
                                      </p:cBhvr>
                                      <p:to>
                                        <p:strVal val="hidden"/>
                                      </p:to>
                                    </p:set>
                                  </p:childTnLst>
                                </p:cTn>
                              </p:par>
                              <p:par>
                                <p:cTn id="79" presetID="10" presetClass="entr" presetSubtype="0" fill="hold" grpId="0" nodeType="withEffect">
                                  <p:stCondLst>
                                    <p:cond delay="0"/>
                                  </p:stCondLst>
                                  <p:childTnLst>
                                    <p:set>
                                      <p:cBhvr>
                                        <p:cTn id="80" dur="1" fill="hold">
                                          <p:stCondLst>
                                            <p:cond delay="0"/>
                                          </p:stCondLst>
                                        </p:cTn>
                                        <p:tgtEl>
                                          <p:spTgt spid="22"/>
                                        </p:tgtEl>
                                        <p:attrNameLst>
                                          <p:attrName>style.visibility</p:attrName>
                                        </p:attrNameLst>
                                      </p:cBhvr>
                                      <p:to>
                                        <p:strVal val="visible"/>
                                      </p:to>
                                    </p:set>
                                    <p:animEffect transition="in" filter="fade">
                                      <p:cBhvr>
                                        <p:cTn id="81" dur="500"/>
                                        <p:tgtEl>
                                          <p:spTgt spid="22"/>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xit" presetSubtype="0" fill="hold" grpId="1" nodeType="clickEffect">
                                  <p:stCondLst>
                                    <p:cond delay="0"/>
                                  </p:stCondLst>
                                  <p:childTnLst>
                                    <p:animEffect transition="out" filter="fade">
                                      <p:cBhvr>
                                        <p:cTn id="85" dur="500"/>
                                        <p:tgtEl>
                                          <p:spTgt spid="22"/>
                                        </p:tgtEl>
                                      </p:cBhvr>
                                    </p:animEffect>
                                    <p:set>
                                      <p:cBhvr>
                                        <p:cTn id="86" dur="1" fill="hold">
                                          <p:stCondLst>
                                            <p:cond delay="499"/>
                                          </p:stCondLst>
                                        </p:cTn>
                                        <p:tgtEl>
                                          <p:spTgt spid="22"/>
                                        </p:tgtEl>
                                        <p:attrNameLst>
                                          <p:attrName>style.visibility</p:attrName>
                                        </p:attrNameLst>
                                      </p:cBhvr>
                                      <p:to>
                                        <p:strVal val="hidden"/>
                                      </p:to>
                                    </p:set>
                                  </p:childTnLst>
                                </p:cTn>
                              </p:par>
                              <p:par>
                                <p:cTn id="87" presetID="10" presetClass="entr" presetSubtype="0" fill="hold" grpId="0" nodeType="withEffect">
                                  <p:stCondLst>
                                    <p:cond delay="0"/>
                                  </p:stCondLst>
                                  <p:childTnLst>
                                    <p:set>
                                      <p:cBhvr>
                                        <p:cTn id="88" dur="1" fill="hold">
                                          <p:stCondLst>
                                            <p:cond delay="0"/>
                                          </p:stCondLst>
                                        </p:cTn>
                                        <p:tgtEl>
                                          <p:spTgt spid="24"/>
                                        </p:tgtEl>
                                        <p:attrNameLst>
                                          <p:attrName>style.visibility</p:attrName>
                                        </p:attrNameLst>
                                      </p:cBhvr>
                                      <p:to>
                                        <p:strVal val="visible"/>
                                      </p:to>
                                    </p:set>
                                    <p:animEffect transition="in" filter="fade">
                                      <p:cBhvr>
                                        <p:cTn id="89" dur="500"/>
                                        <p:tgtEl>
                                          <p:spTgt spid="24"/>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xit" presetSubtype="0" fill="hold" grpId="1" nodeType="clickEffect">
                                  <p:stCondLst>
                                    <p:cond delay="0"/>
                                  </p:stCondLst>
                                  <p:childTnLst>
                                    <p:animEffect transition="out" filter="fade">
                                      <p:cBhvr>
                                        <p:cTn id="93" dur="500"/>
                                        <p:tgtEl>
                                          <p:spTgt spid="24"/>
                                        </p:tgtEl>
                                      </p:cBhvr>
                                    </p:animEffect>
                                    <p:set>
                                      <p:cBhvr>
                                        <p:cTn id="94" dur="1" fill="hold">
                                          <p:stCondLst>
                                            <p:cond delay="499"/>
                                          </p:stCondLst>
                                        </p:cTn>
                                        <p:tgtEl>
                                          <p:spTgt spid="24"/>
                                        </p:tgtEl>
                                        <p:attrNameLst>
                                          <p:attrName>style.visibility</p:attrName>
                                        </p:attrNameLst>
                                      </p:cBhvr>
                                      <p:to>
                                        <p:strVal val="hidden"/>
                                      </p:to>
                                    </p:set>
                                  </p:childTnLst>
                                </p:cTn>
                              </p:par>
                              <p:par>
                                <p:cTn id="95" presetID="10" presetClass="exit" presetSubtype="0" fill="hold" nodeType="withEffect">
                                  <p:stCondLst>
                                    <p:cond delay="0"/>
                                  </p:stCondLst>
                                  <p:childTnLst>
                                    <p:animEffect transition="out" filter="fade">
                                      <p:cBhvr>
                                        <p:cTn id="96" dur="500"/>
                                        <p:tgtEl>
                                          <p:spTgt spid="33"/>
                                        </p:tgtEl>
                                      </p:cBhvr>
                                    </p:animEffect>
                                    <p:set>
                                      <p:cBhvr>
                                        <p:cTn id="97" dur="1" fill="hold">
                                          <p:stCondLst>
                                            <p:cond delay="499"/>
                                          </p:stCondLst>
                                        </p:cTn>
                                        <p:tgtEl>
                                          <p:spTgt spid="33"/>
                                        </p:tgtEl>
                                        <p:attrNameLst>
                                          <p:attrName>style.visibility</p:attrName>
                                        </p:attrNameLst>
                                      </p:cBhvr>
                                      <p:to>
                                        <p:strVal val="hidden"/>
                                      </p:to>
                                    </p:set>
                                  </p:childTnLst>
                                </p:cTn>
                              </p:par>
                              <p:par>
                                <p:cTn id="98" presetID="10" presetClass="exit" presetSubtype="0" fill="hold" grpId="1" nodeType="withEffect">
                                  <p:stCondLst>
                                    <p:cond delay="0"/>
                                  </p:stCondLst>
                                  <p:childTnLst>
                                    <p:animEffect transition="out" filter="fade">
                                      <p:cBhvr>
                                        <p:cTn id="99" dur="500"/>
                                        <p:tgtEl>
                                          <p:spTgt spid="15"/>
                                        </p:tgtEl>
                                      </p:cBhvr>
                                    </p:animEffect>
                                    <p:set>
                                      <p:cBhvr>
                                        <p:cTn id="100" dur="1" fill="hold">
                                          <p:stCondLst>
                                            <p:cond delay="499"/>
                                          </p:stCondLst>
                                        </p:cTn>
                                        <p:tgtEl>
                                          <p:spTgt spid="15"/>
                                        </p:tgtEl>
                                        <p:attrNameLst>
                                          <p:attrName>style.visibility</p:attrName>
                                        </p:attrNameLst>
                                      </p:cBhvr>
                                      <p:to>
                                        <p:strVal val="hidden"/>
                                      </p:to>
                                    </p:set>
                                  </p:childTnLst>
                                </p:cTn>
                              </p:par>
                              <p:par>
                                <p:cTn id="101" presetID="10" presetClass="exit" presetSubtype="0" fill="hold" grpId="1" nodeType="withEffect">
                                  <p:stCondLst>
                                    <p:cond delay="0"/>
                                  </p:stCondLst>
                                  <p:childTnLst>
                                    <p:animEffect transition="out" filter="fade">
                                      <p:cBhvr>
                                        <p:cTn id="102" dur="500"/>
                                        <p:tgtEl>
                                          <p:spTgt spid="16"/>
                                        </p:tgtEl>
                                      </p:cBhvr>
                                    </p:animEffect>
                                    <p:set>
                                      <p:cBhvr>
                                        <p:cTn id="103" dur="1" fill="hold">
                                          <p:stCondLst>
                                            <p:cond delay="499"/>
                                          </p:stCondLst>
                                        </p:cTn>
                                        <p:tgtEl>
                                          <p:spTgt spid="16"/>
                                        </p:tgtEl>
                                        <p:attrNameLst>
                                          <p:attrName>style.visibility</p:attrName>
                                        </p:attrNameLst>
                                      </p:cBhvr>
                                      <p:to>
                                        <p:strVal val="hidden"/>
                                      </p:to>
                                    </p:set>
                                  </p:childTnLst>
                                </p:cTn>
                              </p:par>
                            </p:childTnLst>
                          </p:cTn>
                        </p:par>
                      </p:childTnLst>
                    </p:cTn>
                  </p:par>
                  <p:par>
                    <p:cTn id="104" fill="hold">
                      <p:stCondLst>
                        <p:cond delay="indefinite"/>
                      </p:stCondLst>
                      <p:childTnLst>
                        <p:par>
                          <p:cTn id="105" fill="hold">
                            <p:stCondLst>
                              <p:cond delay="0"/>
                            </p:stCondLst>
                            <p:childTnLst>
                              <p:par>
                                <p:cTn id="106" presetID="10" presetClass="entr" presetSubtype="0" fill="hold" grpId="0" nodeType="clickEffect">
                                  <p:stCondLst>
                                    <p:cond delay="0"/>
                                  </p:stCondLst>
                                  <p:childTnLst>
                                    <p:set>
                                      <p:cBhvr>
                                        <p:cTn id="107" dur="1" fill="hold">
                                          <p:stCondLst>
                                            <p:cond delay="0"/>
                                          </p:stCondLst>
                                        </p:cTn>
                                        <p:tgtEl>
                                          <p:spTgt spid="29"/>
                                        </p:tgtEl>
                                        <p:attrNameLst>
                                          <p:attrName>style.visibility</p:attrName>
                                        </p:attrNameLst>
                                      </p:cBhvr>
                                      <p:to>
                                        <p:strVal val="visible"/>
                                      </p:to>
                                    </p:set>
                                    <p:animEffect transition="in" filter="fade">
                                      <p:cBhvr>
                                        <p:cTn id="108" dur="500"/>
                                        <p:tgtEl>
                                          <p:spTgt spid="29"/>
                                        </p:tgtEl>
                                      </p:cBhvr>
                                    </p:animEffect>
                                  </p:childTnLst>
                                </p:cTn>
                              </p:par>
                              <p:par>
                                <p:cTn id="109" presetID="21" presetClass="entr" presetSubtype="1" fill="hold" grpId="0" nodeType="withEffect">
                                  <p:stCondLst>
                                    <p:cond delay="0"/>
                                  </p:stCondLst>
                                  <p:childTnLst>
                                    <p:set>
                                      <p:cBhvr>
                                        <p:cTn id="110" dur="1" fill="hold">
                                          <p:stCondLst>
                                            <p:cond delay="0"/>
                                          </p:stCondLst>
                                        </p:cTn>
                                        <p:tgtEl>
                                          <p:spTgt spid="30"/>
                                        </p:tgtEl>
                                        <p:attrNameLst>
                                          <p:attrName>style.visibility</p:attrName>
                                        </p:attrNameLst>
                                      </p:cBhvr>
                                      <p:to>
                                        <p:strVal val="visible"/>
                                      </p:to>
                                    </p:set>
                                    <p:animEffect transition="in" filter="wheel(1)">
                                      <p:cBhvr>
                                        <p:cTn id="111" dur="1000"/>
                                        <p:tgtEl>
                                          <p:spTgt spid="30"/>
                                        </p:tgtEl>
                                      </p:cBhvr>
                                    </p:animEffect>
                                  </p:childTnLst>
                                </p:cTn>
                              </p:par>
                              <p:par>
                                <p:cTn id="112" presetID="10" presetClass="entr" presetSubtype="0" fill="hold" grpId="0" nodeType="withEffect">
                                  <p:stCondLst>
                                    <p:cond delay="1500"/>
                                  </p:stCondLst>
                                  <p:childTnLst>
                                    <p:set>
                                      <p:cBhvr>
                                        <p:cTn id="113" dur="1" fill="hold">
                                          <p:stCondLst>
                                            <p:cond delay="0"/>
                                          </p:stCondLst>
                                        </p:cTn>
                                        <p:tgtEl>
                                          <p:spTgt spid="31"/>
                                        </p:tgtEl>
                                        <p:attrNameLst>
                                          <p:attrName>style.visibility</p:attrName>
                                        </p:attrNameLst>
                                      </p:cBhvr>
                                      <p:to>
                                        <p:strVal val="visible"/>
                                      </p:to>
                                    </p:set>
                                    <p:animEffect transition="in" filter="fade">
                                      <p:cBhvr>
                                        <p:cTn id="114" dur="500"/>
                                        <p:tgtEl>
                                          <p:spTgt spid="31"/>
                                        </p:tgtEl>
                                      </p:cBhvr>
                                    </p:animEffect>
                                  </p:childTnLst>
                                </p:cTn>
                              </p:par>
                              <p:par>
                                <p:cTn id="115" presetID="21" presetClass="entr" presetSubtype="1" fill="hold" grpId="0" nodeType="withEffect">
                                  <p:stCondLst>
                                    <p:cond delay="1500"/>
                                  </p:stCondLst>
                                  <p:childTnLst>
                                    <p:set>
                                      <p:cBhvr>
                                        <p:cTn id="116" dur="1" fill="hold">
                                          <p:stCondLst>
                                            <p:cond delay="0"/>
                                          </p:stCondLst>
                                        </p:cTn>
                                        <p:tgtEl>
                                          <p:spTgt spid="32"/>
                                        </p:tgtEl>
                                        <p:attrNameLst>
                                          <p:attrName>style.visibility</p:attrName>
                                        </p:attrNameLst>
                                      </p:cBhvr>
                                      <p:to>
                                        <p:strVal val="visible"/>
                                      </p:to>
                                    </p:set>
                                    <p:animEffect transition="in" filter="wheel(1)">
                                      <p:cBhvr>
                                        <p:cTn id="117" dur="1000"/>
                                        <p:tgtEl>
                                          <p:spTgt spid="32"/>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39"/>
                                        </p:tgtEl>
                                        <p:attrNameLst>
                                          <p:attrName>style.visibility</p:attrName>
                                        </p:attrNameLst>
                                      </p:cBhvr>
                                      <p:to>
                                        <p:strVal val="visible"/>
                                      </p:to>
                                    </p:set>
                                    <p:animEffect transition="in" filter="fade">
                                      <p:cBhvr>
                                        <p:cTn id="122" dur="500"/>
                                        <p:tgtEl>
                                          <p:spTgt spid="39"/>
                                        </p:tgtEl>
                                      </p:cBhvr>
                                    </p:animEffect>
                                  </p:childTnLst>
                                </p:cTn>
                              </p:par>
                              <p:par>
                                <p:cTn id="123" presetID="10" presetClass="entr" presetSubtype="0" fill="hold" nodeType="withEffect">
                                  <p:stCondLst>
                                    <p:cond delay="0"/>
                                  </p:stCondLst>
                                  <p:childTnLst>
                                    <p:set>
                                      <p:cBhvr>
                                        <p:cTn id="124" dur="1" fill="hold">
                                          <p:stCondLst>
                                            <p:cond delay="0"/>
                                          </p:stCondLst>
                                        </p:cTn>
                                        <p:tgtEl>
                                          <p:spTgt spid="33"/>
                                        </p:tgtEl>
                                        <p:attrNameLst>
                                          <p:attrName>style.visibility</p:attrName>
                                        </p:attrNameLst>
                                      </p:cBhvr>
                                      <p:to>
                                        <p:strVal val="visible"/>
                                      </p:to>
                                    </p:set>
                                    <p:animEffect transition="in" filter="fade">
                                      <p:cBhvr>
                                        <p:cTn id="125" dur="500"/>
                                        <p:tgtEl>
                                          <p:spTgt spid="33"/>
                                        </p:tgtEl>
                                      </p:cBhvr>
                                    </p:animEffect>
                                  </p:childTnLst>
                                </p:cTn>
                              </p:par>
                            </p:childTnLst>
                          </p:cTn>
                        </p:par>
                      </p:childTnLst>
                    </p:cTn>
                  </p:par>
                  <p:par>
                    <p:cTn id="126" fill="hold">
                      <p:stCondLst>
                        <p:cond delay="indefinite"/>
                      </p:stCondLst>
                      <p:childTnLst>
                        <p:par>
                          <p:cTn id="127" fill="hold">
                            <p:stCondLst>
                              <p:cond delay="0"/>
                            </p:stCondLst>
                            <p:childTnLst>
                              <p:par>
                                <p:cTn id="128" presetID="10" presetClass="exit" presetSubtype="0" fill="hold" grpId="1" nodeType="clickEffect">
                                  <p:stCondLst>
                                    <p:cond delay="0"/>
                                  </p:stCondLst>
                                  <p:childTnLst>
                                    <p:animEffect transition="out" filter="fade">
                                      <p:cBhvr>
                                        <p:cTn id="129" dur="500"/>
                                        <p:tgtEl>
                                          <p:spTgt spid="39"/>
                                        </p:tgtEl>
                                      </p:cBhvr>
                                    </p:animEffect>
                                    <p:set>
                                      <p:cBhvr>
                                        <p:cTn id="130" dur="1" fill="hold">
                                          <p:stCondLst>
                                            <p:cond delay="499"/>
                                          </p:stCondLst>
                                        </p:cTn>
                                        <p:tgtEl>
                                          <p:spTgt spid="39"/>
                                        </p:tgtEl>
                                        <p:attrNameLst>
                                          <p:attrName>style.visibility</p:attrName>
                                        </p:attrNameLst>
                                      </p:cBhvr>
                                      <p:to>
                                        <p:strVal val="hidden"/>
                                      </p:to>
                                    </p:set>
                                  </p:childTnLst>
                                </p:cTn>
                              </p:par>
                              <p:par>
                                <p:cTn id="131" presetID="10" presetClass="entr" presetSubtype="0" fill="hold" grpId="0" nodeType="withEffect">
                                  <p:stCondLst>
                                    <p:cond delay="0"/>
                                  </p:stCondLst>
                                  <p:childTnLst>
                                    <p:set>
                                      <p:cBhvr>
                                        <p:cTn id="132" dur="1" fill="hold">
                                          <p:stCondLst>
                                            <p:cond delay="0"/>
                                          </p:stCondLst>
                                        </p:cTn>
                                        <p:tgtEl>
                                          <p:spTgt spid="40"/>
                                        </p:tgtEl>
                                        <p:attrNameLst>
                                          <p:attrName>style.visibility</p:attrName>
                                        </p:attrNameLst>
                                      </p:cBhvr>
                                      <p:to>
                                        <p:strVal val="visible"/>
                                      </p:to>
                                    </p:set>
                                    <p:animEffect transition="in" filter="fade">
                                      <p:cBhvr>
                                        <p:cTn id="133" dur="500"/>
                                        <p:tgtEl>
                                          <p:spTgt spid="40"/>
                                        </p:tgtEl>
                                      </p:cBhvr>
                                    </p:animEffect>
                                  </p:childTnLst>
                                </p:cTn>
                              </p:par>
                            </p:childTnLst>
                          </p:cTn>
                        </p:par>
                      </p:childTnLst>
                    </p:cTn>
                  </p:par>
                  <p:par>
                    <p:cTn id="134" fill="hold">
                      <p:stCondLst>
                        <p:cond delay="indefinite"/>
                      </p:stCondLst>
                      <p:childTnLst>
                        <p:par>
                          <p:cTn id="135" fill="hold">
                            <p:stCondLst>
                              <p:cond delay="0"/>
                            </p:stCondLst>
                            <p:childTnLst>
                              <p:par>
                                <p:cTn id="136" presetID="10" presetClass="exit" presetSubtype="0" fill="hold" grpId="1" nodeType="clickEffect">
                                  <p:stCondLst>
                                    <p:cond delay="0"/>
                                  </p:stCondLst>
                                  <p:childTnLst>
                                    <p:animEffect transition="out" filter="fade">
                                      <p:cBhvr>
                                        <p:cTn id="137" dur="500"/>
                                        <p:tgtEl>
                                          <p:spTgt spid="40"/>
                                        </p:tgtEl>
                                      </p:cBhvr>
                                    </p:animEffect>
                                    <p:set>
                                      <p:cBhvr>
                                        <p:cTn id="138" dur="1" fill="hold">
                                          <p:stCondLst>
                                            <p:cond delay="499"/>
                                          </p:stCondLst>
                                        </p:cTn>
                                        <p:tgtEl>
                                          <p:spTgt spid="40"/>
                                        </p:tgtEl>
                                        <p:attrNameLst>
                                          <p:attrName>style.visibility</p:attrName>
                                        </p:attrNameLst>
                                      </p:cBhvr>
                                      <p:to>
                                        <p:strVal val="hidden"/>
                                      </p:to>
                                    </p:set>
                                  </p:childTnLst>
                                </p:cTn>
                              </p:par>
                              <p:par>
                                <p:cTn id="139" presetID="10" presetClass="entr" presetSubtype="0" fill="hold" grpId="0" nodeType="withEffect">
                                  <p:stCondLst>
                                    <p:cond delay="0"/>
                                  </p:stCondLst>
                                  <p:childTnLst>
                                    <p:set>
                                      <p:cBhvr>
                                        <p:cTn id="140" dur="1" fill="hold">
                                          <p:stCondLst>
                                            <p:cond delay="0"/>
                                          </p:stCondLst>
                                        </p:cTn>
                                        <p:tgtEl>
                                          <p:spTgt spid="41"/>
                                        </p:tgtEl>
                                        <p:attrNameLst>
                                          <p:attrName>style.visibility</p:attrName>
                                        </p:attrNameLst>
                                      </p:cBhvr>
                                      <p:to>
                                        <p:strVal val="visible"/>
                                      </p:to>
                                    </p:set>
                                    <p:animEffect transition="in" filter="fade">
                                      <p:cBhvr>
                                        <p:cTn id="141"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1" grpId="0" animBg="1"/>
      <p:bldP spid="11" grpId="1" animBg="1"/>
      <p:bldP spid="12" grpId="0" animBg="1"/>
      <p:bldP spid="12" grpId="1" animBg="1"/>
      <p:bldP spid="13" grpId="0"/>
      <p:bldP spid="13" grpId="1"/>
      <p:bldP spid="14" grpId="0"/>
      <p:bldP spid="14" grpId="1"/>
      <p:bldP spid="15" grpId="0" animBg="1"/>
      <p:bldP spid="15" grpId="1" animBg="1"/>
      <p:bldP spid="16" grpId="0" animBg="1"/>
      <p:bldP spid="16" grpId="1" animBg="1"/>
      <p:bldP spid="17" grpId="0"/>
      <p:bldP spid="17" grpId="1"/>
      <p:bldP spid="20" grpId="1" animBg="1"/>
      <p:bldP spid="21" grpId="1" animBg="1"/>
      <p:bldP spid="22" grpId="0"/>
      <p:bldP spid="22" grpId="1"/>
      <p:bldP spid="24" grpId="0"/>
      <p:bldP spid="24" grpId="1"/>
      <p:bldP spid="29" grpId="0" animBg="1"/>
      <p:bldP spid="30" grpId="0" animBg="1"/>
      <p:bldP spid="31" grpId="0" animBg="1"/>
      <p:bldP spid="32" grpId="0" animBg="1"/>
      <p:bldP spid="39" grpId="0"/>
      <p:bldP spid="39" grpId="1"/>
      <p:bldP spid="40" grpId="0"/>
      <p:bldP spid="40" grpId="1"/>
      <p:bldP spid="4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rPr>
              <a:t>FINDINGS</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7"/>
          <p:cNvPicPr>
            <a:picLocks noChangeAspect="1" noChangeArrowheads="1"/>
          </p:cNvPicPr>
          <p:nvPr/>
        </p:nvPicPr>
        <p:blipFill rotWithShape="1">
          <a:blip r:embed="rId2">
            <a:extLst>
              <a:ext uri="{28A0092B-C50C-407E-A947-70E740481C1C}">
                <a14:useLocalDpi xmlns:a14="http://schemas.microsoft.com/office/drawing/2010/main" val="0"/>
              </a:ext>
            </a:extLst>
          </a:blip>
          <a:srcRect l="776" t="1118" b="1974"/>
          <a:stretch/>
        </p:blipFill>
        <p:spPr bwMode="auto">
          <a:xfrm>
            <a:off x="251520" y="875476"/>
            <a:ext cx="8536380" cy="597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Freihandform 10"/>
          <p:cNvSpPr/>
          <p:nvPr/>
        </p:nvSpPr>
        <p:spPr>
          <a:xfrm>
            <a:off x="11872" y="855023"/>
            <a:ext cx="3728855" cy="2755076"/>
          </a:xfrm>
          <a:custGeom>
            <a:avLst/>
            <a:gdLst>
              <a:gd name="connsiteX0" fmla="*/ 23754 w 3728855"/>
              <a:gd name="connsiteY0" fmla="*/ 23751 h 2755076"/>
              <a:gd name="connsiteX1" fmla="*/ 23754 w 3728855"/>
              <a:gd name="connsiteY1" fmla="*/ 23751 h 2755076"/>
              <a:gd name="connsiteX2" fmla="*/ 3 w 3728855"/>
              <a:gd name="connsiteY2" fmla="*/ 142504 h 2755076"/>
              <a:gd name="connsiteX3" fmla="*/ 47505 w 3728855"/>
              <a:gd name="connsiteY3" fmla="*/ 2719450 h 2755076"/>
              <a:gd name="connsiteX4" fmla="*/ 2743203 w 3728855"/>
              <a:gd name="connsiteY4" fmla="*/ 2755076 h 2755076"/>
              <a:gd name="connsiteX5" fmla="*/ 3716980 w 3728855"/>
              <a:gd name="connsiteY5" fmla="*/ 1258785 h 2755076"/>
              <a:gd name="connsiteX6" fmla="*/ 3728855 w 3728855"/>
              <a:gd name="connsiteY6" fmla="*/ 0 h 2755076"/>
              <a:gd name="connsiteX7" fmla="*/ 23754 w 3728855"/>
              <a:gd name="connsiteY7" fmla="*/ 23751 h 2755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28855" h="2755076">
                <a:moveTo>
                  <a:pt x="23754" y="23751"/>
                </a:moveTo>
                <a:lnTo>
                  <a:pt x="23754" y="23751"/>
                </a:lnTo>
                <a:cubicBezTo>
                  <a:pt x="-856" y="134493"/>
                  <a:pt x="3" y="94134"/>
                  <a:pt x="3" y="142504"/>
                </a:cubicBezTo>
                <a:lnTo>
                  <a:pt x="47505" y="2719450"/>
                </a:lnTo>
                <a:lnTo>
                  <a:pt x="2743203" y="2755076"/>
                </a:lnTo>
                <a:lnTo>
                  <a:pt x="3716980" y="1258785"/>
                </a:lnTo>
                <a:lnTo>
                  <a:pt x="3728855" y="0"/>
                </a:lnTo>
                <a:lnTo>
                  <a:pt x="23754"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2" name="Freihandform 11"/>
          <p:cNvSpPr/>
          <p:nvPr/>
        </p:nvSpPr>
        <p:spPr>
          <a:xfrm>
            <a:off x="4762005" y="878774"/>
            <a:ext cx="4334494" cy="2968831"/>
          </a:xfrm>
          <a:custGeom>
            <a:avLst/>
            <a:gdLst>
              <a:gd name="connsiteX0" fmla="*/ 0 w 4334494"/>
              <a:gd name="connsiteY0" fmla="*/ 23751 h 2968831"/>
              <a:gd name="connsiteX1" fmla="*/ 11876 w 4334494"/>
              <a:gd name="connsiteY1" fmla="*/ 1258784 h 2968831"/>
              <a:gd name="connsiteX2" fmla="*/ 1757548 w 4334494"/>
              <a:gd name="connsiteY2" fmla="*/ 2968831 h 2968831"/>
              <a:gd name="connsiteX3" fmla="*/ 4322618 w 4334494"/>
              <a:gd name="connsiteY3" fmla="*/ 2956956 h 2968831"/>
              <a:gd name="connsiteX4" fmla="*/ 4334494 w 4334494"/>
              <a:gd name="connsiteY4" fmla="*/ 0 h 2968831"/>
              <a:gd name="connsiteX5" fmla="*/ 0 w 4334494"/>
              <a:gd name="connsiteY5" fmla="*/ 23751 h 2968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34494" h="2968831">
                <a:moveTo>
                  <a:pt x="0" y="23751"/>
                </a:moveTo>
                <a:lnTo>
                  <a:pt x="11876" y="1258784"/>
                </a:lnTo>
                <a:lnTo>
                  <a:pt x="1757548" y="2968831"/>
                </a:lnTo>
                <a:lnTo>
                  <a:pt x="4322618" y="2956956"/>
                </a:lnTo>
                <a:cubicBezTo>
                  <a:pt x="4326577" y="1971304"/>
                  <a:pt x="4330535" y="985652"/>
                  <a:pt x="4334494" y="0"/>
                </a:cubicBezTo>
                <a:lnTo>
                  <a:pt x="0"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3" name="Freihandform 12"/>
          <p:cNvSpPr/>
          <p:nvPr/>
        </p:nvSpPr>
        <p:spPr>
          <a:xfrm>
            <a:off x="2992582" y="2339439"/>
            <a:ext cx="3431969" cy="2921330"/>
          </a:xfrm>
          <a:custGeom>
            <a:avLst/>
            <a:gdLst>
              <a:gd name="connsiteX0" fmla="*/ 855023 w 3431969"/>
              <a:gd name="connsiteY0" fmla="*/ 23751 h 2921330"/>
              <a:gd name="connsiteX1" fmla="*/ 1995054 w 3431969"/>
              <a:gd name="connsiteY1" fmla="*/ 0 h 2921330"/>
              <a:gd name="connsiteX2" fmla="*/ 3408218 w 3431969"/>
              <a:gd name="connsiteY2" fmla="*/ 1413164 h 2921330"/>
              <a:gd name="connsiteX3" fmla="*/ 3431969 w 3431969"/>
              <a:gd name="connsiteY3" fmla="*/ 1638795 h 2921330"/>
              <a:gd name="connsiteX4" fmla="*/ 2648197 w 3431969"/>
              <a:gd name="connsiteY4" fmla="*/ 2885704 h 2921330"/>
              <a:gd name="connsiteX5" fmla="*/ 831273 w 3431969"/>
              <a:gd name="connsiteY5" fmla="*/ 2921330 h 2921330"/>
              <a:gd name="connsiteX6" fmla="*/ 0 w 3431969"/>
              <a:gd name="connsiteY6" fmla="*/ 1591293 h 2921330"/>
              <a:gd name="connsiteX7" fmla="*/ 11875 w 3431969"/>
              <a:gd name="connsiteY7" fmla="*/ 1009403 h 2921330"/>
              <a:gd name="connsiteX8" fmla="*/ 855023 w 3431969"/>
              <a:gd name="connsiteY8" fmla="*/ 23751 h 292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1969" h="2921330">
                <a:moveTo>
                  <a:pt x="855023" y="23751"/>
                </a:moveTo>
                <a:lnTo>
                  <a:pt x="1995054" y="0"/>
                </a:lnTo>
                <a:lnTo>
                  <a:pt x="3408218" y="1413164"/>
                </a:lnTo>
                <a:lnTo>
                  <a:pt x="3431969" y="1638795"/>
                </a:lnTo>
                <a:lnTo>
                  <a:pt x="2648197" y="2885704"/>
                </a:lnTo>
                <a:lnTo>
                  <a:pt x="831273" y="2921330"/>
                </a:lnTo>
                <a:lnTo>
                  <a:pt x="0" y="1591293"/>
                </a:lnTo>
                <a:lnTo>
                  <a:pt x="11875" y="1009403"/>
                </a:lnTo>
                <a:lnTo>
                  <a:pt x="855023"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 name="Freihandform 1"/>
          <p:cNvSpPr/>
          <p:nvPr/>
        </p:nvSpPr>
        <p:spPr>
          <a:xfrm>
            <a:off x="66675" y="3667125"/>
            <a:ext cx="3638550" cy="3190875"/>
          </a:xfrm>
          <a:custGeom>
            <a:avLst/>
            <a:gdLst>
              <a:gd name="connsiteX0" fmla="*/ 57150 w 3638550"/>
              <a:gd name="connsiteY0" fmla="*/ 0 h 3190875"/>
              <a:gd name="connsiteX1" fmla="*/ 2438400 w 3638550"/>
              <a:gd name="connsiteY1" fmla="*/ 9525 h 3190875"/>
              <a:gd name="connsiteX2" fmla="*/ 3638550 w 3638550"/>
              <a:gd name="connsiteY2" fmla="*/ 1847850 h 3190875"/>
              <a:gd name="connsiteX3" fmla="*/ 3581400 w 3638550"/>
              <a:gd name="connsiteY3" fmla="*/ 3190875 h 3190875"/>
              <a:gd name="connsiteX4" fmla="*/ 0 w 3638550"/>
              <a:gd name="connsiteY4" fmla="*/ 3181350 h 3190875"/>
              <a:gd name="connsiteX5" fmla="*/ 57150 w 3638550"/>
              <a:gd name="connsiteY5" fmla="*/ 0 h 319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38550" h="3190875">
                <a:moveTo>
                  <a:pt x="57150" y="0"/>
                </a:moveTo>
                <a:lnTo>
                  <a:pt x="2438400" y="9525"/>
                </a:lnTo>
                <a:lnTo>
                  <a:pt x="3638550" y="1847850"/>
                </a:lnTo>
                <a:lnTo>
                  <a:pt x="3581400" y="3190875"/>
                </a:lnTo>
                <a:lnTo>
                  <a:pt x="0" y="3181350"/>
                </a:lnTo>
                <a:lnTo>
                  <a:pt x="57150" y="0"/>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3" name="Freihandform 2"/>
          <p:cNvSpPr/>
          <p:nvPr/>
        </p:nvSpPr>
        <p:spPr>
          <a:xfrm>
            <a:off x="5362575" y="4171950"/>
            <a:ext cx="3648075" cy="2667000"/>
          </a:xfrm>
          <a:custGeom>
            <a:avLst/>
            <a:gdLst>
              <a:gd name="connsiteX0" fmla="*/ 3609975 w 3648075"/>
              <a:gd name="connsiteY0" fmla="*/ 0 h 2667000"/>
              <a:gd name="connsiteX1" fmla="*/ 704850 w 3648075"/>
              <a:gd name="connsiteY1" fmla="*/ 28575 h 2667000"/>
              <a:gd name="connsiteX2" fmla="*/ 0 w 3648075"/>
              <a:gd name="connsiteY2" fmla="*/ 1362075 h 2667000"/>
              <a:gd name="connsiteX3" fmla="*/ 0 w 3648075"/>
              <a:gd name="connsiteY3" fmla="*/ 2667000 h 2667000"/>
              <a:gd name="connsiteX4" fmla="*/ 3648075 w 3648075"/>
              <a:gd name="connsiteY4" fmla="*/ 2619375 h 2667000"/>
              <a:gd name="connsiteX5" fmla="*/ 3609975 w 3648075"/>
              <a:gd name="connsiteY5" fmla="*/ 0 h 266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48075" h="2667000">
                <a:moveTo>
                  <a:pt x="3609975" y="0"/>
                </a:moveTo>
                <a:lnTo>
                  <a:pt x="704850" y="28575"/>
                </a:lnTo>
                <a:lnTo>
                  <a:pt x="0" y="1362075"/>
                </a:lnTo>
                <a:lnTo>
                  <a:pt x="0" y="2667000"/>
                </a:lnTo>
                <a:lnTo>
                  <a:pt x="3648075" y="2619375"/>
                </a:lnTo>
                <a:lnTo>
                  <a:pt x="3609975" y="0"/>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5" name="Content Placeholder 2"/>
          <p:cNvSpPr txBox="1">
            <a:spLocks/>
          </p:cNvSpPr>
          <p:nvPr/>
        </p:nvSpPr>
        <p:spPr bwMode="auto">
          <a:xfrm>
            <a:off x="3285381" y="5877272"/>
            <a:ext cx="3115394"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lgn="r">
              <a:spcAft>
                <a:spcPts val="600"/>
              </a:spcAft>
              <a:buClr>
                <a:srgbClr val="115470"/>
              </a:buClr>
              <a:buSzPct val="60000"/>
              <a:buNone/>
            </a:pPr>
            <a:r>
              <a:rPr lang="en-GB" sz="2000" dirty="0" smtClean="0">
                <a:latin typeface="Garamond" panose="02020404030301010803" pitchFamily="18" charset="0"/>
                <a:cs typeface="Adobe Arabic" panose="02040503050201020203" pitchFamily="18" charset="-78"/>
              </a:rPr>
              <a:t>Things</a:t>
            </a:r>
            <a:r>
              <a:rPr lang="en-GB" sz="1800" dirty="0" smtClean="0">
                <a:latin typeface="Garamond" panose="02020404030301010803" pitchFamily="18" charset="0"/>
                <a:cs typeface="Adobe Arabic" panose="02040503050201020203" pitchFamily="18" charset="-78"/>
              </a:rPr>
              <a:t> I discuss.</a:t>
            </a:r>
          </a:p>
          <a:p>
            <a:pPr marL="0" indent="0" algn="r">
              <a:lnSpc>
                <a:spcPct val="150000"/>
              </a:lnSpc>
              <a:buClr>
                <a:srgbClr val="0C3D50"/>
              </a:buClr>
              <a:buSzPct val="60000"/>
              <a:buNone/>
            </a:pPr>
            <a:endParaRPr lang="en-GB" sz="1800" dirty="0" smtClean="0">
              <a:latin typeface="Garamond" panose="02020404030301010803" pitchFamily="18" charset="0"/>
              <a:cs typeface="Adobe Arabic" panose="02040503050201020203" pitchFamily="18" charset="-78"/>
            </a:endParaRPr>
          </a:p>
          <a:p>
            <a:pPr marL="0" indent="0" algn="r">
              <a:lnSpc>
                <a:spcPct val="150000"/>
              </a:lnSpc>
              <a:buClr>
                <a:srgbClr val="0C3D50"/>
              </a:buClr>
              <a:buSzPct val="60000"/>
              <a:buNone/>
            </a:pPr>
            <a:endParaRPr lang="en-GB" sz="1800" dirty="0" smtClean="0">
              <a:latin typeface="Garamond" panose="02020404030301010803" pitchFamily="18" charset="0"/>
              <a:cs typeface="Adobe Arabic" panose="02040503050201020203" pitchFamily="18" charset="-78"/>
            </a:endParaRPr>
          </a:p>
          <a:p>
            <a:pPr marL="0" indent="0" algn="r">
              <a:lnSpc>
                <a:spcPct val="150000"/>
              </a:lnSpc>
              <a:buClr>
                <a:srgbClr val="0C3D50"/>
              </a:buClr>
              <a:buSzPct val="60000"/>
              <a:buNone/>
            </a:pPr>
            <a:endParaRPr lang="en-GB" sz="1800" i="1" dirty="0" smtClean="0">
              <a:latin typeface="Garamond" panose="02020404030301010803" pitchFamily="18" charset="0"/>
              <a:cs typeface="Adobe Arabic" panose="02040503050201020203" pitchFamily="18" charset="-78"/>
            </a:endParaRPr>
          </a:p>
        </p:txBody>
      </p:sp>
    </p:spTree>
    <p:extLst>
      <p:ext uri="{BB962C8B-B14F-4D97-AF65-F5344CB8AC3E}">
        <p14:creationId xmlns:p14="http://schemas.microsoft.com/office/powerpoint/2010/main" val="11288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2"/>
                                        </p:tgtEl>
                                      </p:cBhvr>
                                    </p:animEffect>
                                    <p:set>
                                      <p:cBhvr>
                                        <p:cTn id="10" dur="1" fill="hold">
                                          <p:stCondLst>
                                            <p:cond delay="499"/>
                                          </p:stCondLst>
                                        </p:cTn>
                                        <p:tgtEl>
                                          <p:spTgt spid="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1"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par>
                          <p:cTn id="16" fill="hold">
                            <p:stCondLst>
                              <p:cond delay="500"/>
                            </p:stCondLst>
                            <p:childTnLst>
                              <p:par>
                                <p:cTn id="17" presetID="22" presetClass="entr" presetSubtype="8" fill="hold" grpId="0"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left)">
                                      <p:cBhvr>
                                        <p:cTn id="19"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animBg="1"/>
      <p:bldP spid="1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rPr>
              <a:t>FINDINGS</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7"/>
          <p:cNvPicPr>
            <a:picLocks noChangeAspect="1" noChangeArrowheads="1"/>
          </p:cNvPicPr>
          <p:nvPr/>
        </p:nvPicPr>
        <p:blipFill rotWithShape="1">
          <a:blip r:embed="rId2">
            <a:extLst>
              <a:ext uri="{28A0092B-C50C-407E-A947-70E740481C1C}">
                <a14:useLocalDpi xmlns:a14="http://schemas.microsoft.com/office/drawing/2010/main" val="0"/>
              </a:ext>
            </a:extLst>
          </a:blip>
          <a:srcRect l="776" t="1118" b="1974"/>
          <a:stretch/>
        </p:blipFill>
        <p:spPr bwMode="auto">
          <a:xfrm>
            <a:off x="251520" y="875476"/>
            <a:ext cx="8536380" cy="597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Freihandform 4"/>
          <p:cNvSpPr/>
          <p:nvPr/>
        </p:nvSpPr>
        <p:spPr>
          <a:xfrm>
            <a:off x="66675" y="3667125"/>
            <a:ext cx="3638550" cy="3190875"/>
          </a:xfrm>
          <a:custGeom>
            <a:avLst/>
            <a:gdLst>
              <a:gd name="connsiteX0" fmla="*/ 57150 w 3638550"/>
              <a:gd name="connsiteY0" fmla="*/ 0 h 3190875"/>
              <a:gd name="connsiteX1" fmla="*/ 2438400 w 3638550"/>
              <a:gd name="connsiteY1" fmla="*/ 9525 h 3190875"/>
              <a:gd name="connsiteX2" fmla="*/ 3638550 w 3638550"/>
              <a:gd name="connsiteY2" fmla="*/ 1847850 h 3190875"/>
              <a:gd name="connsiteX3" fmla="*/ 3581400 w 3638550"/>
              <a:gd name="connsiteY3" fmla="*/ 3190875 h 3190875"/>
              <a:gd name="connsiteX4" fmla="*/ 0 w 3638550"/>
              <a:gd name="connsiteY4" fmla="*/ 3181350 h 3190875"/>
              <a:gd name="connsiteX5" fmla="*/ 57150 w 3638550"/>
              <a:gd name="connsiteY5" fmla="*/ 0 h 319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38550" h="3190875">
                <a:moveTo>
                  <a:pt x="57150" y="0"/>
                </a:moveTo>
                <a:lnTo>
                  <a:pt x="2438400" y="9525"/>
                </a:lnTo>
                <a:lnTo>
                  <a:pt x="3638550" y="1847850"/>
                </a:lnTo>
                <a:lnTo>
                  <a:pt x="3581400" y="3190875"/>
                </a:lnTo>
                <a:lnTo>
                  <a:pt x="0" y="3181350"/>
                </a:lnTo>
                <a:lnTo>
                  <a:pt x="57150" y="0"/>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6" name="Freihandform 5"/>
          <p:cNvSpPr/>
          <p:nvPr/>
        </p:nvSpPr>
        <p:spPr>
          <a:xfrm>
            <a:off x="5362575" y="4171950"/>
            <a:ext cx="3648075" cy="2667000"/>
          </a:xfrm>
          <a:custGeom>
            <a:avLst/>
            <a:gdLst>
              <a:gd name="connsiteX0" fmla="*/ 3609975 w 3648075"/>
              <a:gd name="connsiteY0" fmla="*/ 0 h 2667000"/>
              <a:gd name="connsiteX1" fmla="*/ 704850 w 3648075"/>
              <a:gd name="connsiteY1" fmla="*/ 28575 h 2667000"/>
              <a:gd name="connsiteX2" fmla="*/ 0 w 3648075"/>
              <a:gd name="connsiteY2" fmla="*/ 1362075 h 2667000"/>
              <a:gd name="connsiteX3" fmla="*/ 0 w 3648075"/>
              <a:gd name="connsiteY3" fmla="*/ 2667000 h 2667000"/>
              <a:gd name="connsiteX4" fmla="*/ 3648075 w 3648075"/>
              <a:gd name="connsiteY4" fmla="*/ 2619375 h 2667000"/>
              <a:gd name="connsiteX5" fmla="*/ 3609975 w 3648075"/>
              <a:gd name="connsiteY5" fmla="*/ 0 h 266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48075" h="2667000">
                <a:moveTo>
                  <a:pt x="3609975" y="0"/>
                </a:moveTo>
                <a:lnTo>
                  <a:pt x="704850" y="28575"/>
                </a:lnTo>
                <a:lnTo>
                  <a:pt x="0" y="1362075"/>
                </a:lnTo>
                <a:lnTo>
                  <a:pt x="0" y="2667000"/>
                </a:lnTo>
                <a:lnTo>
                  <a:pt x="3648075" y="2619375"/>
                </a:lnTo>
                <a:lnTo>
                  <a:pt x="3609975" y="0"/>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7" name="Freihandform 6"/>
          <p:cNvSpPr/>
          <p:nvPr/>
        </p:nvSpPr>
        <p:spPr>
          <a:xfrm>
            <a:off x="11872" y="855023"/>
            <a:ext cx="3728855" cy="2755076"/>
          </a:xfrm>
          <a:custGeom>
            <a:avLst/>
            <a:gdLst>
              <a:gd name="connsiteX0" fmla="*/ 23754 w 3728855"/>
              <a:gd name="connsiteY0" fmla="*/ 23751 h 2755076"/>
              <a:gd name="connsiteX1" fmla="*/ 23754 w 3728855"/>
              <a:gd name="connsiteY1" fmla="*/ 23751 h 2755076"/>
              <a:gd name="connsiteX2" fmla="*/ 3 w 3728855"/>
              <a:gd name="connsiteY2" fmla="*/ 142504 h 2755076"/>
              <a:gd name="connsiteX3" fmla="*/ 47505 w 3728855"/>
              <a:gd name="connsiteY3" fmla="*/ 2719450 h 2755076"/>
              <a:gd name="connsiteX4" fmla="*/ 2743203 w 3728855"/>
              <a:gd name="connsiteY4" fmla="*/ 2755076 h 2755076"/>
              <a:gd name="connsiteX5" fmla="*/ 3716980 w 3728855"/>
              <a:gd name="connsiteY5" fmla="*/ 1258785 h 2755076"/>
              <a:gd name="connsiteX6" fmla="*/ 3728855 w 3728855"/>
              <a:gd name="connsiteY6" fmla="*/ 0 h 2755076"/>
              <a:gd name="connsiteX7" fmla="*/ 23754 w 3728855"/>
              <a:gd name="connsiteY7" fmla="*/ 23751 h 2755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28855" h="2755076">
                <a:moveTo>
                  <a:pt x="23754" y="23751"/>
                </a:moveTo>
                <a:lnTo>
                  <a:pt x="23754" y="23751"/>
                </a:lnTo>
                <a:cubicBezTo>
                  <a:pt x="-856" y="134493"/>
                  <a:pt x="3" y="94134"/>
                  <a:pt x="3" y="142504"/>
                </a:cubicBezTo>
                <a:lnTo>
                  <a:pt x="47505" y="2719450"/>
                </a:lnTo>
                <a:lnTo>
                  <a:pt x="2743203" y="2755076"/>
                </a:lnTo>
                <a:lnTo>
                  <a:pt x="3716980" y="1258785"/>
                </a:lnTo>
                <a:lnTo>
                  <a:pt x="3728855" y="0"/>
                </a:lnTo>
                <a:lnTo>
                  <a:pt x="23754"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8" name="Freihandform 7"/>
          <p:cNvSpPr/>
          <p:nvPr/>
        </p:nvSpPr>
        <p:spPr>
          <a:xfrm>
            <a:off x="4762005" y="878774"/>
            <a:ext cx="4334494" cy="2968831"/>
          </a:xfrm>
          <a:custGeom>
            <a:avLst/>
            <a:gdLst>
              <a:gd name="connsiteX0" fmla="*/ 0 w 4334494"/>
              <a:gd name="connsiteY0" fmla="*/ 23751 h 2968831"/>
              <a:gd name="connsiteX1" fmla="*/ 11876 w 4334494"/>
              <a:gd name="connsiteY1" fmla="*/ 1258784 h 2968831"/>
              <a:gd name="connsiteX2" fmla="*/ 1757548 w 4334494"/>
              <a:gd name="connsiteY2" fmla="*/ 2968831 h 2968831"/>
              <a:gd name="connsiteX3" fmla="*/ 4322618 w 4334494"/>
              <a:gd name="connsiteY3" fmla="*/ 2956956 h 2968831"/>
              <a:gd name="connsiteX4" fmla="*/ 4334494 w 4334494"/>
              <a:gd name="connsiteY4" fmla="*/ 0 h 2968831"/>
              <a:gd name="connsiteX5" fmla="*/ 0 w 4334494"/>
              <a:gd name="connsiteY5" fmla="*/ 23751 h 2968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34494" h="2968831">
                <a:moveTo>
                  <a:pt x="0" y="23751"/>
                </a:moveTo>
                <a:lnTo>
                  <a:pt x="11876" y="1258784"/>
                </a:lnTo>
                <a:lnTo>
                  <a:pt x="1757548" y="2968831"/>
                </a:lnTo>
                <a:lnTo>
                  <a:pt x="4322618" y="2956956"/>
                </a:lnTo>
                <a:cubicBezTo>
                  <a:pt x="4326577" y="1971304"/>
                  <a:pt x="4330535" y="985652"/>
                  <a:pt x="4334494" y="0"/>
                </a:cubicBezTo>
                <a:lnTo>
                  <a:pt x="0"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9" name="Freihandform 8"/>
          <p:cNvSpPr/>
          <p:nvPr/>
        </p:nvSpPr>
        <p:spPr>
          <a:xfrm>
            <a:off x="2992582" y="2339439"/>
            <a:ext cx="3431969" cy="2921330"/>
          </a:xfrm>
          <a:custGeom>
            <a:avLst/>
            <a:gdLst>
              <a:gd name="connsiteX0" fmla="*/ 855023 w 3431969"/>
              <a:gd name="connsiteY0" fmla="*/ 23751 h 2921330"/>
              <a:gd name="connsiteX1" fmla="*/ 1995054 w 3431969"/>
              <a:gd name="connsiteY1" fmla="*/ 0 h 2921330"/>
              <a:gd name="connsiteX2" fmla="*/ 3408218 w 3431969"/>
              <a:gd name="connsiteY2" fmla="*/ 1413164 h 2921330"/>
              <a:gd name="connsiteX3" fmla="*/ 3431969 w 3431969"/>
              <a:gd name="connsiteY3" fmla="*/ 1638795 h 2921330"/>
              <a:gd name="connsiteX4" fmla="*/ 2648197 w 3431969"/>
              <a:gd name="connsiteY4" fmla="*/ 2885704 h 2921330"/>
              <a:gd name="connsiteX5" fmla="*/ 831273 w 3431969"/>
              <a:gd name="connsiteY5" fmla="*/ 2921330 h 2921330"/>
              <a:gd name="connsiteX6" fmla="*/ 0 w 3431969"/>
              <a:gd name="connsiteY6" fmla="*/ 1591293 h 2921330"/>
              <a:gd name="connsiteX7" fmla="*/ 11875 w 3431969"/>
              <a:gd name="connsiteY7" fmla="*/ 1009403 h 2921330"/>
              <a:gd name="connsiteX8" fmla="*/ 855023 w 3431969"/>
              <a:gd name="connsiteY8" fmla="*/ 23751 h 292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1969" h="2921330">
                <a:moveTo>
                  <a:pt x="855023" y="23751"/>
                </a:moveTo>
                <a:lnTo>
                  <a:pt x="1995054" y="0"/>
                </a:lnTo>
                <a:lnTo>
                  <a:pt x="3408218" y="1413164"/>
                </a:lnTo>
                <a:lnTo>
                  <a:pt x="3431969" y="1638795"/>
                </a:lnTo>
                <a:lnTo>
                  <a:pt x="2648197" y="2885704"/>
                </a:lnTo>
                <a:lnTo>
                  <a:pt x="831273" y="2921330"/>
                </a:lnTo>
                <a:lnTo>
                  <a:pt x="0" y="1591293"/>
                </a:lnTo>
                <a:lnTo>
                  <a:pt x="11875" y="1009403"/>
                </a:lnTo>
                <a:lnTo>
                  <a:pt x="855023"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1" name="Ellipse 10"/>
          <p:cNvSpPr/>
          <p:nvPr/>
        </p:nvSpPr>
        <p:spPr>
          <a:xfrm>
            <a:off x="323528" y="5344713"/>
            <a:ext cx="1548000" cy="648000"/>
          </a:xfrm>
          <a:prstGeom prst="ellipse">
            <a:avLst/>
          </a:prstGeom>
          <a:solidFill>
            <a:schemeClr val="accent1">
              <a:lumMod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2" name="Ellipse 11"/>
          <p:cNvSpPr/>
          <p:nvPr/>
        </p:nvSpPr>
        <p:spPr>
          <a:xfrm>
            <a:off x="323528" y="5344713"/>
            <a:ext cx="1548000" cy="648000"/>
          </a:xfrm>
          <a:prstGeom prst="ellipse">
            <a:avLst/>
          </a:prstGeom>
          <a:noFill/>
          <a:ln w="25400" cmpd="sng">
            <a:solidFill>
              <a:schemeClr val="accent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3" name="Content Placeholder 2"/>
          <p:cNvSpPr txBox="1">
            <a:spLocks/>
          </p:cNvSpPr>
          <p:nvPr/>
        </p:nvSpPr>
        <p:spPr bwMode="auto">
          <a:xfrm>
            <a:off x="201114" y="986061"/>
            <a:ext cx="6891166" cy="118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buNone/>
            </a:pPr>
            <a:r>
              <a:rPr lang="en-GB" sz="2100" dirty="0" smtClean="0"/>
              <a:t>“It </a:t>
            </a:r>
            <a:r>
              <a:rPr lang="en-GB" sz="2100" dirty="0"/>
              <a:t>is a story.  You have to be able to shape some kind of thread and narrative through it</a:t>
            </a:r>
            <a:r>
              <a:rPr lang="en-GB" sz="2100" dirty="0" smtClean="0"/>
              <a:t>.”</a:t>
            </a:r>
            <a:endParaRPr lang="de-CH" sz="2100" dirty="0"/>
          </a:p>
          <a:p>
            <a:pPr marL="0" indent="0">
              <a:buNone/>
            </a:pPr>
            <a:endParaRPr lang="de-CH" sz="2100" dirty="0"/>
          </a:p>
          <a:p>
            <a:pPr marL="0" indent="0">
              <a:buNone/>
            </a:pPr>
            <a:endParaRPr lang="de-CH" sz="2100" dirty="0"/>
          </a:p>
        </p:txBody>
      </p:sp>
      <p:grpSp>
        <p:nvGrpSpPr>
          <p:cNvPr id="14" name="Gruppieren 13"/>
          <p:cNvGrpSpPr/>
          <p:nvPr/>
        </p:nvGrpSpPr>
        <p:grpSpPr>
          <a:xfrm>
            <a:off x="179512" y="980728"/>
            <a:ext cx="2052000" cy="720000"/>
            <a:chOff x="642040" y="1360725"/>
            <a:chExt cx="2052000" cy="1260000"/>
          </a:xfrm>
        </p:grpSpPr>
        <p:cxnSp>
          <p:nvCxnSpPr>
            <p:cNvPr id="15" name="Gerade Verbindung 14"/>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7" name="Ellipse 16"/>
          <p:cNvSpPr/>
          <p:nvPr/>
        </p:nvSpPr>
        <p:spPr>
          <a:xfrm>
            <a:off x="935768" y="4264521"/>
            <a:ext cx="1548000" cy="648000"/>
          </a:xfrm>
          <a:prstGeom prst="ellipse">
            <a:avLst/>
          </a:prstGeom>
          <a:solidFill>
            <a:schemeClr val="accent1">
              <a:lumMod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8" name="Ellipse 17"/>
          <p:cNvSpPr/>
          <p:nvPr/>
        </p:nvSpPr>
        <p:spPr>
          <a:xfrm>
            <a:off x="935768" y="4264521"/>
            <a:ext cx="1548000" cy="648000"/>
          </a:xfrm>
          <a:prstGeom prst="ellipse">
            <a:avLst/>
          </a:prstGeom>
          <a:noFill/>
          <a:ln w="25400" cmpd="sng">
            <a:solidFill>
              <a:schemeClr val="accent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19" name="Ellipse 18"/>
          <p:cNvSpPr/>
          <p:nvPr/>
        </p:nvSpPr>
        <p:spPr>
          <a:xfrm>
            <a:off x="467544" y="4897735"/>
            <a:ext cx="1548000" cy="648000"/>
          </a:xfrm>
          <a:prstGeom prst="ellipse">
            <a:avLst/>
          </a:prstGeom>
          <a:solidFill>
            <a:schemeClr val="accent1">
              <a:lumMod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0" name="Ellipse 19"/>
          <p:cNvSpPr/>
          <p:nvPr/>
        </p:nvSpPr>
        <p:spPr>
          <a:xfrm>
            <a:off x="467544" y="4897735"/>
            <a:ext cx="1548000" cy="648000"/>
          </a:xfrm>
          <a:prstGeom prst="ellipse">
            <a:avLst/>
          </a:prstGeom>
          <a:noFill/>
          <a:ln w="25400" cmpd="sng">
            <a:solidFill>
              <a:schemeClr val="accent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21" name="Content Placeholder 2"/>
          <p:cNvSpPr txBox="1">
            <a:spLocks/>
          </p:cNvSpPr>
          <p:nvPr/>
        </p:nvSpPr>
        <p:spPr bwMode="auto">
          <a:xfrm>
            <a:off x="1461762" y="1850157"/>
            <a:ext cx="7682238" cy="118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buNone/>
            </a:pPr>
            <a:r>
              <a:rPr lang="en-GB" sz="2100" dirty="0" smtClean="0"/>
              <a:t>“It’s </a:t>
            </a:r>
            <a:r>
              <a:rPr lang="en-GB" sz="2100" dirty="0"/>
              <a:t>interesting, I think, the use of whether you put yourself into the review or not.  Whether you use “I”. …if you use it in the right way, I think it can be quite a powerful thing.</a:t>
            </a:r>
            <a:endParaRPr lang="de-CH" sz="2100" dirty="0"/>
          </a:p>
          <a:p>
            <a:pPr marL="0" indent="0">
              <a:buNone/>
            </a:pPr>
            <a:endParaRPr lang="de-CH" sz="2100" dirty="0"/>
          </a:p>
        </p:txBody>
      </p:sp>
      <p:grpSp>
        <p:nvGrpSpPr>
          <p:cNvPr id="22" name="Gruppieren 21"/>
          <p:cNvGrpSpPr/>
          <p:nvPr/>
        </p:nvGrpSpPr>
        <p:grpSpPr>
          <a:xfrm>
            <a:off x="1440160" y="1844824"/>
            <a:ext cx="2052000" cy="720000"/>
            <a:chOff x="642040" y="1360725"/>
            <a:chExt cx="2052000" cy="1260000"/>
          </a:xfrm>
        </p:grpSpPr>
        <p:cxnSp>
          <p:nvCxnSpPr>
            <p:cNvPr id="24" name="Gerade Verbindung 23"/>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Gerade Verbindung 25"/>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7" name="Content Placeholder 2"/>
          <p:cNvSpPr txBox="1">
            <a:spLocks/>
          </p:cNvSpPr>
          <p:nvPr/>
        </p:nvSpPr>
        <p:spPr bwMode="auto">
          <a:xfrm>
            <a:off x="2690978" y="3031999"/>
            <a:ext cx="6447942" cy="18657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buNone/>
            </a:pPr>
            <a:r>
              <a:rPr lang="en-GB" sz="2100" dirty="0" smtClean="0"/>
              <a:t>“…</a:t>
            </a:r>
            <a:r>
              <a:rPr lang="en-GB" sz="2100" dirty="0"/>
              <a:t>it’s part of the information that you need to give, as to why you come to a particular conclusion about a disc.  And I think that’s, perhaps, what the essence of all of this is about.  Because you have to, I think, you have to justify and make clear your process of thinking.”</a:t>
            </a:r>
            <a:endParaRPr lang="de-CH" sz="2100" dirty="0"/>
          </a:p>
          <a:p>
            <a:pPr marL="0" indent="0">
              <a:buNone/>
            </a:pPr>
            <a:endParaRPr lang="de-CH" sz="2100" dirty="0"/>
          </a:p>
          <a:p>
            <a:pPr marL="0" indent="0">
              <a:buNone/>
            </a:pPr>
            <a:endParaRPr lang="de-CH" sz="2100" dirty="0"/>
          </a:p>
        </p:txBody>
      </p:sp>
      <p:grpSp>
        <p:nvGrpSpPr>
          <p:cNvPr id="28" name="Gruppieren 27"/>
          <p:cNvGrpSpPr/>
          <p:nvPr/>
        </p:nvGrpSpPr>
        <p:grpSpPr>
          <a:xfrm>
            <a:off x="2669376" y="3026667"/>
            <a:ext cx="2052000" cy="720000"/>
            <a:chOff x="642040" y="1360725"/>
            <a:chExt cx="2052000" cy="1260000"/>
          </a:xfrm>
        </p:grpSpPr>
        <p:cxnSp>
          <p:nvCxnSpPr>
            <p:cNvPr id="29" name="Gerade Verbindung 28"/>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Gerade Verbindung 29"/>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
        <p:nvSpPr>
          <p:cNvPr id="31" name="Content Placeholder 2"/>
          <p:cNvSpPr txBox="1">
            <a:spLocks/>
          </p:cNvSpPr>
          <p:nvPr/>
        </p:nvSpPr>
        <p:spPr bwMode="auto">
          <a:xfrm>
            <a:off x="561154" y="1850157"/>
            <a:ext cx="8311709" cy="118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buNone/>
            </a:pPr>
            <a:r>
              <a:rPr lang="en-GB" sz="2100" dirty="0" smtClean="0"/>
              <a:t>“</a:t>
            </a:r>
            <a:r>
              <a:rPr lang="en-GB" sz="2100" dirty="0"/>
              <a:t>Begin with a fanfare.  So get the reader’s attention. And end with a cadence, so you get the feeling at the end that, yes, this is the end of the review.  </a:t>
            </a:r>
            <a:r>
              <a:rPr lang="en-GB" sz="2100" dirty="0" smtClean="0"/>
              <a:t/>
            </a:r>
            <a:br>
              <a:rPr lang="en-GB" sz="2100" dirty="0" smtClean="0"/>
            </a:br>
            <a:r>
              <a:rPr lang="en-GB" sz="2100" dirty="0" smtClean="0"/>
              <a:t>We </a:t>
            </a:r>
            <a:r>
              <a:rPr lang="en-GB" sz="2100" dirty="0"/>
              <a:t>have come to a conclusion.”</a:t>
            </a:r>
            <a:endParaRPr lang="de-CH" sz="2100" dirty="0"/>
          </a:p>
          <a:p>
            <a:pPr marL="0" indent="0">
              <a:buNone/>
            </a:pPr>
            <a:endParaRPr lang="de-CH" sz="2100" dirty="0"/>
          </a:p>
        </p:txBody>
      </p:sp>
      <p:grpSp>
        <p:nvGrpSpPr>
          <p:cNvPr id="32" name="Gruppieren 31"/>
          <p:cNvGrpSpPr/>
          <p:nvPr/>
        </p:nvGrpSpPr>
        <p:grpSpPr>
          <a:xfrm>
            <a:off x="539552" y="1844824"/>
            <a:ext cx="2517883" cy="720000"/>
            <a:chOff x="642040" y="1360725"/>
            <a:chExt cx="2052000" cy="1260000"/>
          </a:xfrm>
        </p:grpSpPr>
        <p:cxnSp>
          <p:nvCxnSpPr>
            <p:cNvPr id="33" name="Gerade Verbindung 32"/>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Gerade Verbindung 33"/>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
        <p:nvSpPr>
          <p:cNvPr id="35" name="Content Placeholder 2"/>
          <p:cNvSpPr txBox="1">
            <a:spLocks/>
          </p:cNvSpPr>
          <p:nvPr/>
        </p:nvSpPr>
        <p:spPr bwMode="auto">
          <a:xfrm>
            <a:off x="2800375" y="5877272"/>
            <a:ext cx="3115394"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000" dirty="0" smtClean="0">
                <a:latin typeface="Garamond" panose="02020404030301010803" pitchFamily="18" charset="0"/>
                <a:cs typeface="Adobe Arabic" panose="02040503050201020203" pitchFamily="18" charset="-78"/>
              </a:rPr>
              <a:t>Things</a:t>
            </a:r>
            <a:r>
              <a:rPr lang="en-GB" sz="1800" dirty="0" smtClean="0">
                <a:latin typeface="Garamond" panose="02020404030301010803" pitchFamily="18" charset="0"/>
                <a:cs typeface="Adobe Arabic" panose="02040503050201020203" pitchFamily="18" charset="-78"/>
              </a:rPr>
              <a:t> I use when writing.</a:t>
            </a:r>
          </a:p>
          <a:p>
            <a:pPr marL="0" indent="0">
              <a:lnSpc>
                <a:spcPct val="150000"/>
              </a:lnSpc>
              <a:buClr>
                <a:srgbClr val="0C3D50"/>
              </a:buClr>
              <a:buSzPct val="60000"/>
              <a:buNone/>
            </a:pPr>
            <a:endParaRPr lang="en-GB" sz="18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18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1800" i="1" dirty="0" smtClean="0">
              <a:latin typeface="Garamond" panose="02020404030301010803" pitchFamily="18" charset="0"/>
              <a:cs typeface="Adobe Arabic" panose="02040503050201020203" pitchFamily="18" charset="-78"/>
            </a:endParaRPr>
          </a:p>
        </p:txBody>
      </p:sp>
      <p:sp>
        <p:nvSpPr>
          <p:cNvPr id="36" name="Content Placeholder 2"/>
          <p:cNvSpPr txBox="1">
            <a:spLocks/>
          </p:cNvSpPr>
          <p:nvPr/>
        </p:nvSpPr>
        <p:spPr bwMode="auto">
          <a:xfrm>
            <a:off x="3285381" y="5877272"/>
            <a:ext cx="3115394"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lgn="r">
              <a:spcAft>
                <a:spcPts val="600"/>
              </a:spcAft>
              <a:buClr>
                <a:srgbClr val="115470"/>
              </a:buClr>
              <a:buSzPct val="60000"/>
              <a:buNone/>
            </a:pPr>
            <a:r>
              <a:rPr lang="en-GB" sz="2000" dirty="0" smtClean="0">
                <a:latin typeface="Garamond" panose="02020404030301010803" pitchFamily="18" charset="0"/>
                <a:cs typeface="Adobe Arabic" panose="02040503050201020203" pitchFamily="18" charset="-78"/>
              </a:rPr>
              <a:t>Things</a:t>
            </a:r>
            <a:r>
              <a:rPr lang="en-GB" sz="1800" dirty="0" smtClean="0">
                <a:latin typeface="Garamond" panose="02020404030301010803" pitchFamily="18" charset="0"/>
                <a:cs typeface="Adobe Arabic" panose="02040503050201020203" pitchFamily="18" charset="-78"/>
              </a:rPr>
              <a:t> I discuss.</a:t>
            </a:r>
          </a:p>
          <a:p>
            <a:pPr marL="0" indent="0" algn="r">
              <a:lnSpc>
                <a:spcPct val="150000"/>
              </a:lnSpc>
              <a:buClr>
                <a:srgbClr val="0C3D50"/>
              </a:buClr>
              <a:buSzPct val="60000"/>
              <a:buNone/>
            </a:pPr>
            <a:endParaRPr lang="en-GB" sz="1800" dirty="0" smtClean="0">
              <a:latin typeface="Garamond" panose="02020404030301010803" pitchFamily="18" charset="0"/>
              <a:cs typeface="Adobe Arabic" panose="02040503050201020203" pitchFamily="18" charset="-78"/>
            </a:endParaRPr>
          </a:p>
          <a:p>
            <a:pPr marL="0" indent="0" algn="r">
              <a:lnSpc>
                <a:spcPct val="150000"/>
              </a:lnSpc>
              <a:buClr>
                <a:srgbClr val="0C3D50"/>
              </a:buClr>
              <a:buSzPct val="60000"/>
              <a:buNone/>
            </a:pPr>
            <a:endParaRPr lang="en-GB" sz="1800" dirty="0" smtClean="0">
              <a:latin typeface="Garamond" panose="02020404030301010803" pitchFamily="18" charset="0"/>
              <a:cs typeface="Adobe Arabic" panose="02040503050201020203" pitchFamily="18" charset="-78"/>
            </a:endParaRPr>
          </a:p>
          <a:p>
            <a:pPr marL="0" indent="0" algn="r">
              <a:lnSpc>
                <a:spcPct val="150000"/>
              </a:lnSpc>
              <a:buClr>
                <a:srgbClr val="0C3D50"/>
              </a:buClr>
              <a:buSzPct val="60000"/>
              <a:buNone/>
            </a:pPr>
            <a:endParaRPr lang="en-GB" sz="1800" i="1" dirty="0" smtClean="0">
              <a:latin typeface="Garamond" panose="02020404030301010803" pitchFamily="18" charset="0"/>
              <a:cs typeface="Adobe Arabic" panose="02040503050201020203" pitchFamily="18" charset="-78"/>
            </a:endParaRPr>
          </a:p>
        </p:txBody>
      </p:sp>
    </p:spTree>
    <p:extLst>
      <p:ext uri="{BB962C8B-B14F-4D97-AF65-F5344CB8AC3E}">
        <p14:creationId xmlns:p14="http://schemas.microsoft.com/office/powerpoint/2010/main" val="11288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xit" presetSubtype="0" fill="hold" grpId="1" nodeType="withEffect">
                                  <p:stCondLst>
                                    <p:cond delay="0"/>
                                  </p:stCondLst>
                                  <p:childTnLst>
                                    <p:animEffect transition="out" filter="fade">
                                      <p:cBhvr>
                                        <p:cTn id="9" dur="500"/>
                                        <p:tgtEl>
                                          <p:spTgt spid="36"/>
                                        </p:tgtEl>
                                      </p:cBhvr>
                                    </p:animEffect>
                                    <p:set>
                                      <p:cBhvr>
                                        <p:cTn id="10" dur="1" fill="hold">
                                          <p:stCondLst>
                                            <p:cond delay="499"/>
                                          </p:stCondLst>
                                        </p:cTn>
                                        <p:tgtEl>
                                          <p:spTgt spid="36"/>
                                        </p:tgtEl>
                                        <p:attrNameLst>
                                          <p:attrName>style.visibility</p:attrName>
                                        </p:attrNameLst>
                                      </p:cBhvr>
                                      <p:to>
                                        <p:strVal val="hidden"/>
                                      </p:to>
                                    </p:se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35"/>
                                        </p:tgtEl>
                                        <p:attrNameLst>
                                          <p:attrName>style.visibility</p:attrName>
                                        </p:attrNameLst>
                                      </p:cBhvr>
                                      <p:to>
                                        <p:strVal val="visible"/>
                                      </p:to>
                                    </p:set>
                                    <p:animEffect transition="in" filter="wipe(left)">
                                      <p:cBhvr>
                                        <p:cTn id="14" dur="2000"/>
                                        <p:tgtEl>
                                          <p:spTgt spid="35"/>
                                        </p:tgtEl>
                                      </p:cBhvr>
                                    </p:animEffect>
                                  </p:childTnLst>
                                </p:cTn>
                              </p:par>
                              <p:par>
                                <p:cTn id="15" presetID="10" presetClass="exit" presetSubtype="0" fill="hold" grpId="0" nodeType="withEffect">
                                  <p:stCondLst>
                                    <p:cond delay="0"/>
                                  </p:stCondLst>
                                  <p:childTnLst>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par>
                                <p:cTn id="23" presetID="21" presetClass="entr" presetSubtype="1"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heel(1)">
                                      <p:cBhvr>
                                        <p:cTn id="25" dur="1000"/>
                                        <p:tgtEl>
                                          <p:spTgt spid="1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grpId="1" nodeType="clickEffect">
                                  <p:stCondLst>
                                    <p:cond delay="0"/>
                                  </p:stCondLst>
                                  <p:childTnLst>
                                    <p:animEffect transition="out" filter="fade">
                                      <p:cBhvr>
                                        <p:cTn id="35" dur="500"/>
                                        <p:tgtEl>
                                          <p:spTgt spid="13"/>
                                        </p:tgtEl>
                                      </p:cBhvr>
                                    </p:animEffect>
                                    <p:set>
                                      <p:cBhvr>
                                        <p:cTn id="36" dur="1" fill="hold">
                                          <p:stCondLst>
                                            <p:cond delay="499"/>
                                          </p:stCondLst>
                                        </p:cTn>
                                        <p:tgtEl>
                                          <p:spTgt spid="13"/>
                                        </p:tgtEl>
                                        <p:attrNameLst>
                                          <p:attrName>style.visibility</p:attrName>
                                        </p:attrNameLst>
                                      </p:cBhvr>
                                      <p:to>
                                        <p:strVal val="hidden"/>
                                      </p:to>
                                    </p:set>
                                  </p:childTnLst>
                                </p:cTn>
                              </p:par>
                              <p:par>
                                <p:cTn id="37" presetID="10" presetClass="exit" presetSubtype="0" fill="hold" grpId="1" nodeType="withEffect">
                                  <p:stCondLst>
                                    <p:cond delay="0"/>
                                  </p:stCondLst>
                                  <p:childTnLst>
                                    <p:animEffect transition="out" filter="fade">
                                      <p:cBhvr>
                                        <p:cTn id="38" dur="500"/>
                                        <p:tgtEl>
                                          <p:spTgt spid="11"/>
                                        </p:tgtEl>
                                      </p:cBhvr>
                                    </p:animEffect>
                                    <p:set>
                                      <p:cBhvr>
                                        <p:cTn id="39" dur="1" fill="hold">
                                          <p:stCondLst>
                                            <p:cond delay="499"/>
                                          </p:stCondLst>
                                        </p:cTn>
                                        <p:tgtEl>
                                          <p:spTgt spid="11"/>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12"/>
                                        </p:tgtEl>
                                      </p:cBhvr>
                                    </p:animEffect>
                                    <p:set>
                                      <p:cBhvr>
                                        <p:cTn id="42" dur="1" fill="hold">
                                          <p:stCondLst>
                                            <p:cond delay="499"/>
                                          </p:stCondLst>
                                        </p:cTn>
                                        <p:tgtEl>
                                          <p:spTgt spid="12"/>
                                        </p:tgtEl>
                                        <p:attrNameLst>
                                          <p:attrName>style.visibility</p:attrName>
                                        </p:attrNameLst>
                                      </p:cBhvr>
                                      <p:to>
                                        <p:strVal val="hidden"/>
                                      </p:to>
                                    </p:set>
                                  </p:childTnLst>
                                </p:cTn>
                              </p:par>
                              <p:par>
                                <p:cTn id="43" presetID="10" presetClass="exit" presetSubtype="0" fill="hold" nodeType="withEffect">
                                  <p:stCondLst>
                                    <p:cond delay="0"/>
                                  </p:stCondLst>
                                  <p:childTnLst>
                                    <p:animEffect transition="out" filter="fade">
                                      <p:cBhvr>
                                        <p:cTn id="44" dur="500"/>
                                        <p:tgtEl>
                                          <p:spTgt spid="14"/>
                                        </p:tgtEl>
                                      </p:cBhvr>
                                    </p:animEffect>
                                    <p:set>
                                      <p:cBhvr>
                                        <p:cTn id="45" dur="1" fill="hold">
                                          <p:stCondLst>
                                            <p:cond delay="499"/>
                                          </p:stCondLst>
                                        </p:cTn>
                                        <p:tgtEl>
                                          <p:spTgt spid="14"/>
                                        </p:tgtEl>
                                        <p:attrNameLst>
                                          <p:attrName>style.visibility</p:attrName>
                                        </p:attrNameLst>
                                      </p:cBhvr>
                                      <p:to>
                                        <p:strVal val="hidden"/>
                                      </p:to>
                                    </p:set>
                                  </p:childTnLst>
                                </p:cTn>
                              </p:par>
                              <p:par>
                                <p:cTn id="46" presetID="10" presetClass="entr" presetSubtype="0" fill="hold" grpId="0" nodeType="with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fade">
                                      <p:cBhvr>
                                        <p:cTn id="48" dur="500"/>
                                        <p:tgtEl>
                                          <p:spTgt spid="21"/>
                                        </p:tgtEl>
                                      </p:cBhvr>
                                    </p:animEffect>
                                  </p:childTnLst>
                                </p:cTn>
                              </p:par>
                              <p:par>
                                <p:cTn id="49" presetID="10" presetClass="entr" presetSubtype="0" fill="hold" nodeType="with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fade">
                                      <p:cBhvr>
                                        <p:cTn id="51" dur="500"/>
                                        <p:tgtEl>
                                          <p:spTgt spid="22"/>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fade">
                                      <p:cBhvr>
                                        <p:cTn id="54" dur="500"/>
                                        <p:tgtEl>
                                          <p:spTgt spid="17"/>
                                        </p:tgtEl>
                                      </p:cBhvr>
                                    </p:animEffect>
                                  </p:childTnLst>
                                </p:cTn>
                              </p:par>
                              <p:par>
                                <p:cTn id="55" presetID="21" presetClass="entr" presetSubtype="1" fill="hold" grpId="0" nodeType="with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wheel(1)">
                                      <p:cBhvr>
                                        <p:cTn id="57" dur="10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grpId="1" nodeType="clickEffect">
                                  <p:stCondLst>
                                    <p:cond delay="0"/>
                                  </p:stCondLst>
                                  <p:childTnLst>
                                    <p:animEffect transition="out" filter="fade">
                                      <p:cBhvr>
                                        <p:cTn id="61" dur="500"/>
                                        <p:tgtEl>
                                          <p:spTgt spid="21"/>
                                        </p:tgtEl>
                                      </p:cBhvr>
                                    </p:animEffect>
                                    <p:set>
                                      <p:cBhvr>
                                        <p:cTn id="62" dur="1" fill="hold">
                                          <p:stCondLst>
                                            <p:cond delay="499"/>
                                          </p:stCondLst>
                                        </p:cTn>
                                        <p:tgtEl>
                                          <p:spTgt spid="21"/>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500"/>
                                        <p:tgtEl>
                                          <p:spTgt spid="17"/>
                                        </p:tgtEl>
                                      </p:cBhvr>
                                    </p:animEffect>
                                    <p:set>
                                      <p:cBhvr>
                                        <p:cTn id="65" dur="1" fill="hold">
                                          <p:stCondLst>
                                            <p:cond delay="499"/>
                                          </p:stCondLst>
                                        </p:cTn>
                                        <p:tgtEl>
                                          <p:spTgt spid="17"/>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18"/>
                                        </p:tgtEl>
                                      </p:cBhvr>
                                    </p:animEffect>
                                    <p:set>
                                      <p:cBhvr>
                                        <p:cTn id="68" dur="1" fill="hold">
                                          <p:stCondLst>
                                            <p:cond delay="499"/>
                                          </p:stCondLst>
                                        </p:cTn>
                                        <p:tgtEl>
                                          <p:spTgt spid="18"/>
                                        </p:tgtEl>
                                        <p:attrNameLst>
                                          <p:attrName>style.visibility</p:attrName>
                                        </p:attrNameLst>
                                      </p:cBhvr>
                                      <p:to>
                                        <p:strVal val="hidden"/>
                                      </p:to>
                                    </p:set>
                                  </p:childTnLst>
                                </p:cTn>
                              </p:par>
                              <p:par>
                                <p:cTn id="69" presetID="10" presetClass="exit" presetSubtype="0" fill="hold" nodeType="withEffect">
                                  <p:stCondLst>
                                    <p:cond delay="0"/>
                                  </p:stCondLst>
                                  <p:childTnLst>
                                    <p:animEffect transition="out" filter="fade">
                                      <p:cBhvr>
                                        <p:cTn id="70" dur="500"/>
                                        <p:tgtEl>
                                          <p:spTgt spid="22"/>
                                        </p:tgtEl>
                                      </p:cBhvr>
                                    </p:animEffect>
                                    <p:set>
                                      <p:cBhvr>
                                        <p:cTn id="71" dur="1" fill="hold">
                                          <p:stCondLst>
                                            <p:cond delay="499"/>
                                          </p:stCondLst>
                                        </p:cTn>
                                        <p:tgtEl>
                                          <p:spTgt spid="22"/>
                                        </p:tgtEl>
                                        <p:attrNameLst>
                                          <p:attrName>style.visibility</p:attrName>
                                        </p:attrNameLst>
                                      </p:cBhvr>
                                      <p:to>
                                        <p:strVal val="hidden"/>
                                      </p:to>
                                    </p:set>
                                  </p:childTnLst>
                                </p:cTn>
                              </p:par>
                              <p:par>
                                <p:cTn id="72" presetID="10" presetClass="entr" presetSubtype="0" fill="hold" grpId="0" nodeType="withEffect">
                                  <p:stCondLst>
                                    <p:cond delay="0"/>
                                  </p:stCondLst>
                                  <p:childTnLst>
                                    <p:set>
                                      <p:cBhvr>
                                        <p:cTn id="73" dur="1" fill="hold">
                                          <p:stCondLst>
                                            <p:cond delay="0"/>
                                          </p:stCondLst>
                                        </p:cTn>
                                        <p:tgtEl>
                                          <p:spTgt spid="27"/>
                                        </p:tgtEl>
                                        <p:attrNameLst>
                                          <p:attrName>style.visibility</p:attrName>
                                        </p:attrNameLst>
                                      </p:cBhvr>
                                      <p:to>
                                        <p:strVal val="visible"/>
                                      </p:to>
                                    </p:set>
                                    <p:animEffect transition="in" filter="fade">
                                      <p:cBhvr>
                                        <p:cTn id="74" dur="500"/>
                                        <p:tgtEl>
                                          <p:spTgt spid="27"/>
                                        </p:tgtEl>
                                      </p:cBhvr>
                                    </p:animEffect>
                                  </p:childTnLst>
                                </p:cTn>
                              </p:par>
                              <p:par>
                                <p:cTn id="75" presetID="10" presetClass="entr" presetSubtype="0" fill="hold" nodeType="withEffect">
                                  <p:stCondLst>
                                    <p:cond delay="0"/>
                                  </p:stCondLst>
                                  <p:childTnLst>
                                    <p:set>
                                      <p:cBhvr>
                                        <p:cTn id="76" dur="1" fill="hold">
                                          <p:stCondLst>
                                            <p:cond delay="0"/>
                                          </p:stCondLst>
                                        </p:cTn>
                                        <p:tgtEl>
                                          <p:spTgt spid="28"/>
                                        </p:tgtEl>
                                        <p:attrNameLst>
                                          <p:attrName>style.visibility</p:attrName>
                                        </p:attrNameLst>
                                      </p:cBhvr>
                                      <p:to>
                                        <p:strVal val="visible"/>
                                      </p:to>
                                    </p:set>
                                    <p:animEffect transition="in" filter="fade">
                                      <p:cBhvr>
                                        <p:cTn id="77" dur="500"/>
                                        <p:tgtEl>
                                          <p:spTgt spid="28"/>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19"/>
                                        </p:tgtEl>
                                        <p:attrNameLst>
                                          <p:attrName>style.visibility</p:attrName>
                                        </p:attrNameLst>
                                      </p:cBhvr>
                                      <p:to>
                                        <p:strVal val="visible"/>
                                      </p:to>
                                    </p:set>
                                    <p:animEffect transition="in" filter="fade">
                                      <p:cBhvr>
                                        <p:cTn id="80" dur="500"/>
                                        <p:tgtEl>
                                          <p:spTgt spid="19"/>
                                        </p:tgtEl>
                                      </p:cBhvr>
                                    </p:animEffect>
                                  </p:childTnLst>
                                </p:cTn>
                              </p:par>
                              <p:par>
                                <p:cTn id="81" presetID="21" presetClass="entr" presetSubtype="1" fill="hold" grpId="0" nodeType="withEffect">
                                  <p:stCondLst>
                                    <p:cond delay="0"/>
                                  </p:stCondLst>
                                  <p:childTnLst>
                                    <p:set>
                                      <p:cBhvr>
                                        <p:cTn id="82" dur="1" fill="hold">
                                          <p:stCondLst>
                                            <p:cond delay="0"/>
                                          </p:stCondLst>
                                        </p:cTn>
                                        <p:tgtEl>
                                          <p:spTgt spid="20"/>
                                        </p:tgtEl>
                                        <p:attrNameLst>
                                          <p:attrName>style.visibility</p:attrName>
                                        </p:attrNameLst>
                                      </p:cBhvr>
                                      <p:to>
                                        <p:strVal val="visible"/>
                                      </p:to>
                                    </p:set>
                                    <p:animEffect transition="in" filter="wheel(1)">
                                      <p:cBhvr>
                                        <p:cTn id="83" dur="1000"/>
                                        <p:tgtEl>
                                          <p:spTgt spid="20"/>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xit" presetSubtype="0" fill="hold" grpId="1" nodeType="clickEffect">
                                  <p:stCondLst>
                                    <p:cond delay="0"/>
                                  </p:stCondLst>
                                  <p:childTnLst>
                                    <p:animEffect transition="out" filter="fade">
                                      <p:cBhvr>
                                        <p:cTn id="87" dur="500"/>
                                        <p:tgtEl>
                                          <p:spTgt spid="27"/>
                                        </p:tgtEl>
                                      </p:cBhvr>
                                    </p:animEffect>
                                    <p:set>
                                      <p:cBhvr>
                                        <p:cTn id="88" dur="1" fill="hold">
                                          <p:stCondLst>
                                            <p:cond delay="499"/>
                                          </p:stCondLst>
                                        </p:cTn>
                                        <p:tgtEl>
                                          <p:spTgt spid="27"/>
                                        </p:tgtEl>
                                        <p:attrNameLst>
                                          <p:attrName>style.visibility</p:attrName>
                                        </p:attrNameLst>
                                      </p:cBhvr>
                                      <p:to>
                                        <p:strVal val="hidden"/>
                                      </p:to>
                                    </p:set>
                                  </p:childTnLst>
                                </p:cTn>
                              </p:par>
                              <p:par>
                                <p:cTn id="89" presetID="10" presetClass="exit" presetSubtype="0" fill="hold" nodeType="withEffect">
                                  <p:stCondLst>
                                    <p:cond delay="0"/>
                                  </p:stCondLst>
                                  <p:childTnLst>
                                    <p:animEffect transition="out" filter="fade">
                                      <p:cBhvr>
                                        <p:cTn id="90" dur="500"/>
                                        <p:tgtEl>
                                          <p:spTgt spid="28"/>
                                        </p:tgtEl>
                                      </p:cBhvr>
                                    </p:animEffect>
                                    <p:set>
                                      <p:cBhvr>
                                        <p:cTn id="91" dur="1" fill="hold">
                                          <p:stCondLst>
                                            <p:cond delay="499"/>
                                          </p:stCondLst>
                                        </p:cTn>
                                        <p:tgtEl>
                                          <p:spTgt spid="28"/>
                                        </p:tgtEl>
                                        <p:attrNameLst>
                                          <p:attrName>style.visibility</p:attrName>
                                        </p:attrNameLst>
                                      </p:cBhvr>
                                      <p:to>
                                        <p:strVal val="hidden"/>
                                      </p:to>
                                    </p:set>
                                  </p:childTnLst>
                                </p:cTn>
                              </p:par>
                              <p:par>
                                <p:cTn id="92" presetID="10" presetClass="exit" presetSubtype="0" fill="hold" grpId="1" nodeType="withEffect">
                                  <p:stCondLst>
                                    <p:cond delay="0"/>
                                  </p:stCondLst>
                                  <p:childTnLst>
                                    <p:animEffect transition="out" filter="fade">
                                      <p:cBhvr>
                                        <p:cTn id="93" dur="500"/>
                                        <p:tgtEl>
                                          <p:spTgt spid="19"/>
                                        </p:tgtEl>
                                      </p:cBhvr>
                                    </p:animEffect>
                                    <p:set>
                                      <p:cBhvr>
                                        <p:cTn id="94" dur="1" fill="hold">
                                          <p:stCondLst>
                                            <p:cond delay="499"/>
                                          </p:stCondLst>
                                        </p:cTn>
                                        <p:tgtEl>
                                          <p:spTgt spid="19"/>
                                        </p:tgtEl>
                                        <p:attrNameLst>
                                          <p:attrName>style.visibility</p:attrName>
                                        </p:attrNameLst>
                                      </p:cBhvr>
                                      <p:to>
                                        <p:strVal val="hidden"/>
                                      </p:to>
                                    </p:set>
                                  </p:childTnLst>
                                </p:cTn>
                              </p:par>
                              <p:par>
                                <p:cTn id="95" presetID="10" presetClass="exit" presetSubtype="0" fill="hold" grpId="1" nodeType="withEffect">
                                  <p:stCondLst>
                                    <p:cond delay="0"/>
                                  </p:stCondLst>
                                  <p:childTnLst>
                                    <p:animEffect transition="out" filter="fade">
                                      <p:cBhvr>
                                        <p:cTn id="96" dur="500"/>
                                        <p:tgtEl>
                                          <p:spTgt spid="20"/>
                                        </p:tgtEl>
                                      </p:cBhvr>
                                    </p:animEffect>
                                    <p:set>
                                      <p:cBhvr>
                                        <p:cTn id="97" dur="1" fill="hold">
                                          <p:stCondLst>
                                            <p:cond delay="499"/>
                                          </p:stCondLst>
                                        </p:cTn>
                                        <p:tgtEl>
                                          <p:spTgt spid="20"/>
                                        </p:tgtEl>
                                        <p:attrNameLst>
                                          <p:attrName>style.visibility</p:attrName>
                                        </p:attrNameLst>
                                      </p:cBhvr>
                                      <p:to>
                                        <p:strVal val="hidden"/>
                                      </p:to>
                                    </p:set>
                                  </p:childTnLst>
                                </p:cTn>
                              </p:par>
                              <p:par>
                                <p:cTn id="98" presetID="10" presetClass="entr" presetSubtype="0" fill="hold" grpId="0" nodeType="withEffect">
                                  <p:stCondLst>
                                    <p:cond delay="0"/>
                                  </p:stCondLst>
                                  <p:childTnLst>
                                    <p:set>
                                      <p:cBhvr>
                                        <p:cTn id="99" dur="1" fill="hold">
                                          <p:stCondLst>
                                            <p:cond delay="0"/>
                                          </p:stCondLst>
                                        </p:cTn>
                                        <p:tgtEl>
                                          <p:spTgt spid="31"/>
                                        </p:tgtEl>
                                        <p:attrNameLst>
                                          <p:attrName>style.visibility</p:attrName>
                                        </p:attrNameLst>
                                      </p:cBhvr>
                                      <p:to>
                                        <p:strVal val="visible"/>
                                      </p:to>
                                    </p:set>
                                    <p:animEffect transition="in" filter="fade">
                                      <p:cBhvr>
                                        <p:cTn id="100" dur="500"/>
                                        <p:tgtEl>
                                          <p:spTgt spid="31"/>
                                        </p:tgtEl>
                                      </p:cBhvr>
                                    </p:animEffect>
                                  </p:childTnLst>
                                </p:cTn>
                              </p:par>
                              <p:par>
                                <p:cTn id="101" presetID="10" presetClass="entr" presetSubtype="0" fill="hold" nodeType="withEffect">
                                  <p:stCondLst>
                                    <p:cond delay="0"/>
                                  </p:stCondLst>
                                  <p:childTnLst>
                                    <p:set>
                                      <p:cBhvr>
                                        <p:cTn id="102" dur="1" fill="hold">
                                          <p:stCondLst>
                                            <p:cond delay="0"/>
                                          </p:stCondLst>
                                        </p:cTn>
                                        <p:tgtEl>
                                          <p:spTgt spid="32"/>
                                        </p:tgtEl>
                                        <p:attrNameLst>
                                          <p:attrName>style.visibility</p:attrName>
                                        </p:attrNameLst>
                                      </p:cBhvr>
                                      <p:to>
                                        <p:strVal val="visible"/>
                                      </p:to>
                                    </p:set>
                                    <p:animEffect transition="in" filter="fade">
                                      <p:cBhvr>
                                        <p:cTn id="103" dur="500"/>
                                        <p:tgtEl>
                                          <p:spTgt spid="32"/>
                                        </p:tgtEl>
                                      </p:cBhvr>
                                    </p:animEffect>
                                  </p:childTnLst>
                                </p:cTn>
                              </p:par>
                              <p:par>
                                <p:cTn id="104" presetID="10" presetClass="entr" presetSubtype="0" fill="hold" grpId="2" nodeType="withEffect">
                                  <p:stCondLst>
                                    <p:cond delay="0"/>
                                  </p:stCondLst>
                                  <p:childTnLst>
                                    <p:set>
                                      <p:cBhvr>
                                        <p:cTn id="105" dur="1" fill="hold">
                                          <p:stCondLst>
                                            <p:cond delay="0"/>
                                          </p:stCondLst>
                                        </p:cTn>
                                        <p:tgtEl>
                                          <p:spTgt spid="11"/>
                                        </p:tgtEl>
                                        <p:attrNameLst>
                                          <p:attrName>style.visibility</p:attrName>
                                        </p:attrNameLst>
                                      </p:cBhvr>
                                      <p:to>
                                        <p:strVal val="visible"/>
                                      </p:to>
                                    </p:set>
                                    <p:animEffect transition="in" filter="fade">
                                      <p:cBhvr>
                                        <p:cTn id="106" dur="500"/>
                                        <p:tgtEl>
                                          <p:spTgt spid="11"/>
                                        </p:tgtEl>
                                      </p:cBhvr>
                                    </p:animEffect>
                                  </p:childTnLst>
                                </p:cTn>
                              </p:par>
                              <p:par>
                                <p:cTn id="107" presetID="21" presetClass="entr" presetSubtype="1" fill="hold" grpId="2" nodeType="withEffect">
                                  <p:stCondLst>
                                    <p:cond delay="0"/>
                                  </p:stCondLst>
                                  <p:childTnLst>
                                    <p:set>
                                      <p:cBhvr>
                                        <p:cTn id="108" dur="1" fill="hold">
                                          <p:stCondLst>
                                            <p:cond delay="0"/>
                                          </p:stCondLst>
                                        </p:cTn>
                                        <p:tgtEl>
                                          <p:spTgt spid="12"/>
                                        </p:tgtEl>
                                        <p:attrNameLst>
                                          <p:attrName>style.visibility</p:attrName>
                                        </p:attrNameLst>
                                      </p:cBhvr>
                                      <p:to>
                                        <p:strVal val="visible"/>
                                      </p:to>
                                    </p:set>
                                    <p:animEffect transition="in" filter="wheel(1)">
                                      <p:cBhvr>
                                        <p:cTn id="109"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1" grpId="0" animBg="1"/>
      <p:bldP spid="11" grpId="1" animBg="1"/>
      <p:bldP spid="11" grpId="2" animBg="1"/>
      <p:bldP spid="12" grpId="0" animBg="1"/>
      <p:bldP spid="12" grpId="1" animBg="1"/>
      <p:bldP spid="12" grpId="2" animBg="1"/>
      <p:bldP spid="13" grpId="0"/>
      <p:bldP spid="13" grpId="1"/>
      <p:bldP spid="17" grpId="0" animBg="1"/>
      <p:bldP spid="17" grpId="1" animBg="1"/>
      <p:bldP spid="18" grpId="0" animBg="1"/>
      <p:bldP spid="18" grpId="1" animBg="1"/>
      <p:bldP spid="19" grpId="0" animBg="1"/>
      <p:bldP spid="19" grpId="1" animBg="1"/>
      <p:bldP spid="20" grpId="0" animBg="1"/>
      <p:bldP spid="20" grpId="1" animBg="1"/>
      <p:bldP spid="21" grpId="0"/>
      <p:bldP spid="21" grpId="1"/>
      <p:bldP spid="27" grpId="0"/>
      <p:bldP spid="27" grpId="1"/>
      <p:bldP spid="31" grpId="0"/>
      <p:bldP spid="35" grpId="0"/>
      <p:bldP spid="36"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rPr>
              <a:t>TO CONCLUDE…</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7"/>
          <p:cNvPicPr>
            <a:picLocks noChangeAspect="1" noChangeArrowheads="1"/>
          </p:cNvPicPr>
          <p:nvPr/>
        </p:nvPicPr>
        <p:blipFill rotWithShape="1">
          <a:blip r:embed="rId2">
            <a:extLst>
              <a:ext uri="{28A0092B-C50C-407E-A947-70E740481C1C}">
                <a14:useLocalDpi xmlns:a14="http://schemas.microsoft.com/office/drawing/2010/main" val="0"/>
              </a:ext>
            </a:extLst>
          </a:blip>
          <a:srcRect l="776" t="1118" b="1974"/>
          <a:stretch/>
        </p:blipFill>
        <p:spPr bwMode="auto">
          <a:xfrm>
            <a:off x="251520" y="875476"/>
            <a:ext cx="8536380" cy="597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Freihandform 4"/>
          <p:cNvSpPr/>
          <p:nvPr/>
        </p:nvSpPr>
        <p:spPr>
          <a:xfrm>
            <a:off x="11872" y="855023"/>
            <a:ext cx="3728855" cy="2755076"/>
          </a:xfrm>
          <a:custGeom>
            <a:avLst/>
            <a:gdLst>
              <a:gd name="connsiteX0" fmla="*/ 23754 w 3728855"/>
              <a:gd name="connsiteY0" fmla="*/ 23751 h 2755076"/>
              <a:gd name="connsiteX1" fmla="*/ 23754 w 3728855"/>
              <a:gd name="connsiteY1" fmla="*/ 23751 h 2755076"/>
              <a:gd name="connsiteX2" fmla="*/ 3 w 3728855"/>
              <a:gd name="connsiteY2" fmla="*/ 142504 h 2755076"/>
              <a:gd name="connsiteX3" fmla="*/ 47505 w 3728855"/>
              <a:gd name="connsiteY3" fmla="*/ 2719450 h 2755076"/>
              <a:gd name="connsiteX4" fmla="*/ 2743203 w 3728855"/>
              <a:gd name="connsiteY4" fmla="*/ 2755076 h 2755076"/>
              <a:gd name="connsiteX5" fmla="*/ 3716980 w 3728855"/>
              <a:gd name="connsiteY5" fmla="*/ 1258785 h 2755076"/>
              <a:gd name="connsiteX6" fmla="*/ 3728855 w 3728855"/>
              <a:gd name="connsiteY6" fmla="*/ 0 h 2755076"/>
              <a:gd name="connsiteX7" fmla="*/ 23754 w 3728855"/>
              <a:gd name="connsiteY7" fmla="*/ 23751 h 2755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28855" h="2755076">
                <a:moveTo>
                  <a:pt x="23754" y="23751"/>
                </a:moveTo>
                <a:lnTo>
                  <a:pt x="23754" y="23751"/>
                </a:lnTo>
                <a:cubicBezTo>
                  <a:pt x="-856" y="134493"/>
                  <a:pt x="3" y="94134"/>
                  <a:pt x="3" y="142504"/>
                </a:cubicBezTo>
                <a:lnTo>
                  <a:pt x="47505" y="2719450"/>
                </a:lnTo>
                <a:lnTo>
                  <a:pt x="2743203" y="2755076"/>
                </a:lnTo>
                <a:lnTo>
                  <a:pt x="3716980" y="1258785"/>
                </a:lnTo>
                <a:lnTo>
                  <a:pt x="3728855" y="0"/>
                </a:lnTo>
                <a:lnTo>
                  <a:pt x="23754"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6" name="Freihandform 5"/>
          <p:cNvSpPr/>
          <p:nvPr/>
        </p:nvSpPr>
        <p:spPr>
          <a:xfrm>
            <a:off x="4762005" y="878774"/>
            <a:ext cx="4334494" cy="2968831"/>
          </a:xfrm>
          <a:custGeom>
            <a:avLst/>
            <a:gdLst>
              <a:gd name="connsiteX0" fmla="*/ 0 w 4334494"/>
              <a:gd name="connsiteY0" fmla="*/ 23751 h 2968831"/>
              <a:gd name="connsiteX1" fmla="*/ 11876 w 4334494"/>
              <a:gd name="connsiteY1" fmla="*/ 1258784 h 2968831"/>
              <a:gd name="connsiteX2" fmla="*/ 1757548 w 4334494"/>
              <a:gd name="connsiteY2" fmla="*/ 2968831 h 2968831"/>
              <a:gd name="connsiteX3" fmla="*/ 4322618 w 4334494"/>
              <a:gd name="connsiteY3" fmla="*/ 2956956 h 2968831"/>
              <a:gd name="connsiteX4" fmla="*/ 4334494 w 4334494"/>
              <a:gd name="connsiteY4" fmla="*/ 0 h 2968831"/>
              <a:gd name="connsiteX5" fmla="*/ 0 w 4334494"/>
              <a:gd name="connsiteY5" fmla="*/ 23751 h 2968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34494" h="2968831">
                <a:moveTo>
                  <a:pt x="0" y="23751"/>
                </a:moveTo>
                <a:lnTo>
                  <a:pt x="11876" y="1258784"/>
                </a:lnTo>
                <a:lnTo>
                  <a:pt x="1757548" y="2968831"/>
                </a:lnTo>
                <a:lnTo>
                  <a:pt x="4322618" y="2956956"/>
                </a:lnTo>
                <a:cubicBezTo>
                  <a:pt x="4326577" y="1971304"/>
                  <a:pt x="4330535" y="985652"/>
                  <a:pt x="4334494" y="0"/>
                </a:cubicBezTo>
                <a:lnTo>
                  <a:pt x="0"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7" name="Freihandform 6"/>
          <p:cNvSpPr/>
          <p:nvPr/>
        </p:nvSpPr>
        <p:spPr>
          <a:xfrm>
            <a:off x="2992582" y="2339439"/>
            <a:ext cx="3431969" cy="2921330"/>
          </a:xfrm>
          <a:custGeom>
            <a:avLst/>
            <a:gdLst>
              <a:gd name="connsiteX0" fmla="*/ 855023 w 3431969"/>
              <a:gd name="connsiteY0" fmla="*/ 23751 h 2921330"/>
              <a:gd name="connsiteX1" fmla="*/ 1995054 w 3431969"/>
              <a:gd name="connsiteY1" fmla="*/ 0 h 2921330"/>
              <a:gd name="connsiteX2" fmla="*/ 3408218 w 3431969"/>
              <a:gd name="connsiteY2" fmla="*/ 1413164 h 2921330"/>
              <a:gd name="connsiteX3" fmla="*/ 3431969 w 3431969"/>
              <a:gd name="connsiteY3" fmla="*/ 1638795 h 2921330"/>
              <a:gd name="connsiteX4" fmla="*/ 2648197 w 3431969"/>
              <a:gd name="connsiteY4" fmla="*/ 2885704 h 2921330"/>
              <a:gd name="connsiteX5" fmla="*/ 831273 w 3431969"/>
              <a:gd name="connsiteY5" fmla="*/ 2921330 h 2921330"/>
              <a:gd name="connsiteX6" fmla="*/ 0 w 3431969"/>
              <a:gd name="connsiteY6" fmla="*/ 1591293 h 2921330"/>
              <a:gd name="connsiteX7" fmla="*/ 11875 w 3431969"/>
              <a:gd name="connsiteY7" fmla="*/ 1009403 h 2921330"/>
              <a:gd name="connsiteX8" fmla="*/ 855023 w 3431969"/>
              <a:gd name="connsiteY8" fmla="*/ 23751 h 292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1969" h="2921330">
                <a:moveTo>
                  <a:pt x="855023" y="23751"/>
                </a:moveTo>
                <a:lnTo>
                  <a:pt x="1995054" y="0"/>
                </a:lnTo>
                <a:lnTo>
                  <a:pt x="3408218" y="1413164"/>
                </a:lnTo>
                <a:lnTo>
                  <a:pt x="3431969" y="1638795"/>
                </a:lnTo>
                <a:lnTo>
                  <a:pt x="2648197" y="2885704"/>
                </a:lnTo>
                <a:lnTo>
                  <a:pt x="831273" y="2921330"/>
                </a:lnTo>
                <a:lnTo>
                  <a:pt x="0" y="1591293"/>
                </a:lnTo>
                <a:lnTo>
                  <a:pt x="11875" y="1009403"/>
                </a:lnTo>
                <a:lnTo>
                  <a:pt x="855023" y="23751"/>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9" name="Freihandform 8"/>
          <p:cNvSpPr/>
          <p:nvPr/>
        </p:nvSpPr>
        <p:spPr>
          <a:xfrm>
            <a:off x="5362575" y="4171950"/>
            <a:ext cx="3648075" cy="2667000"/>
          </a:xfrm>
          <a:custGeom>
            <a:avLst/>
            <a:gdLst>
              <a:gd name="connsiteX0" fmla="*/ 3609975 w 3648075"/>
              <a:gd name="connsiteY0" fmla="*/ 0 h 2667000"/>
              <a:gd name="connsiteX1" fmla="*/ 704850 w 3648075"/>
              <a:gd name="connsiteY1" fmla="*/ 28575 h 2667000"/>
              <a:gd name="connsiteX2" fmla="*/ 0 w 3648075"/>
              <a:gd name="connsiteY2" fmla="*/ 1362075 h 2667000"/>
              <a:gd name="connsiteX3" fmla="*/ 0 w 3648075"/>
              <a:gd name="connsiteY3" fmla="*/ 2667000 h 2667000"/>
              <a:gd name="connsiteX4" fmla="*/ 3648075 w 3648075"/>
              <a:gd name="connsiteY4" fmla="*/ 2619375 h 2667000"/>
              <a:gd name="connsiteX5" fmla="*/ 3609975 w 3648075"/>
              <a:gd name="connsiteY5" fmla="*/ 0 h 266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48075" h="2667000">
                <a:moveTo>
                  <a:pt x="3609975" y="0"/>
                </a:moveTo>
                <a:lnTo>
                  <a:pt x="704850" y="28575"/>
                </a:lnTo>
                <a:lnTo>
                  <a:pt x="0" y="1362075"/>
                </a:lnTo>
                <a:lnTo>
                  <a:pt x="0" y="2667000"/>
                </a:lnTo>
                <a:lnTo>
                  <a:pt x="3648075" y="2619375"/>
                </a:lnTo>
                <a:lnTo>
                  <a:pt x="3609975" y="0"/>
                </a:lnTo>
                <a:close/>
              </a:path>
            </a:pathLst>
          </a:cu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11288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6"/>
                                        </p:tgtEl>
                                      </p:cBhvr>
                                    </p:animEffect>
                                    <p:set>
                                      <p:cBhvr>
                                        <p:cTn id="10" dur="1" fill="hold">
                                          <p:stCondLst>
                                            <p:cond delay="499"/>
                                          </p:stCondLst>
                                        </p:cTn>
                                        <p:tgtEl>
                                          <p:spTgt spid="6"/>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7"/>
                                        </p:tgtEl>
                                      </p:cBhvr>
                                    </p:animEffect>
                                    <p:set>
                                      <p:cBhvr>
                                        <p:cTn id="13" dur="1" fill="hold">
                                          <p:stCondLst>
                                            <p:cond delay="499"/>
                                          </p:stCondLst>
                                        </p:cTn>
                                        <p:tgtEl>
                                          <p:spTgt spid="7"/>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9"/>
                                        </p:tgtEl>
                                      </p:cBhvr>
                                    </p:animEffect>
                                    <p:set>
                                      <p:cBhvr>
                                        <p:cTn id="16" dur="1" fill="hold">
                                          <p:stCondLst>
                                            <p:cond delay="499"/>
                                          </p:stCondLst>
                                        </p:cTn>
                                        <p:tgtEl>
                                          <p:spTgt spid="9"/>
                                        </p:tgtEl>
                                        <p:attrNameLst>
                                          <p:attrName>style.visibility</p:attrName>
                                        </p:attrNameLst>
                                      </p:cBhvr>
                                      <p:to>
                                        <p:strVal val="hidden"/>
                                      </p:to>
                                    </p:set>
                                  </p:childTnLst>
                                </p:cTn>
                              </p:par>
                              <p:par>
                                <p:cTn id="17" presetID="10" presetClass="entr" presetSubtype="0"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fade">
                                      <p:cBhvr>
                                        <p:cTn id="1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5" grpId="0" animBg="1"/>
      <p:bldP spid="6" grpId="0" animBg="1"/>
      <p:bldP spid="7"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txBox="1">
            <a:spLocks/>
          </p:cNvSpPr>
          <p:nvPr/>
        </p:nvSpPr>
        <p:spPr bwMode="auto">
          <a:xfrm>
            <a:off x="188044" y="1232680"/>
            <a:ext cx="8955956" cy="12705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defTabSz="714375">
              <a:spcAft>
                <a:spcPts val="1800"/>
              </a:spcAft>
              <a:buClr>
                <a:schemeClr val="accent5">
                  <a:lumMod val="50000"/>
                </a:schemeClr>
              </a:buClr>
              <a:buSzPct val="60000"/>
              <a:buNone/>
            </a:pPr>
            <a:r>
              <a:rPr lang="en-GB" sz="3000" dirty="0" smtClean="0">
                <a:latin typeface="Garamond" panose="02020404030301010803" pitchFamily="18" charset="0"/>
                <a:cs typeface="Adobe Arabic" panose="02040503050201020203" pitchFamily="18" charset="-78"/>
              </a:rPr>
              <a:t>Critics as mediators between producers, artists, and consumers.</a:t>
            </a:r>
          </a:p>
          <a:p>
            <a:pPr marL="0" indent="0" defTabSz="714375">
              <a:spcAft>
                <a:spcPts val="1800"/>
              </a:spcAft>
              <a:buClr>
                <a:schemeClr val="accent5">
                  <a:lumMod val="50000"/>
                </a:schemeClr>
              </a:buClr>
              <a:buSzPct val="60000"/>
              <a:buNone/>
            </a:pPr>
            <a:r>
              <a:rPr lang="en-GB" sz="2800" dirty="0">
                <a:latin typeface="Garamond" panose="02020404030301010803" pitchFamily="18" charset="0"/>
                <a:cs typeface="Adobe Arabic" panose="02040503050201020203" pitchFamily="18" charset="-78"/>
              </a:rPr>
              <a:t>	</a:t>
            </a:r>
          </a:p>
        </p:txBody>
      </p:sp>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ea typeface="Calibri"/>
              </a:rPr>
              <a:t>TAKE AWAY POINTS</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nvGrpSpPr>
          <p:cNvPr id="9" name="Gruppieren 8"/>
          <p:cNvGrpSpPr/>
          <p:nvPr/>
        </p:nvGrpSpPr>
        <p:grpSpPr>
          <a:xfrm>
            <a:off x="179512" y="1214612"/>
            <a:ext cx="2052000" cy="1260000"/>
            <a:chOff x="642040" y="1360725"/>
            <a:chExt cx="2052000" cy="1260000"/>
          </a:xfrm>
        </p:grpSpPr>
        <p:cxnSp>
          <p:nvCxnSpPr>
            <p:cNvPr id="10" name="Gerade Verbindung 9"/>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
        <p:nvSpPr>
          <p:cNvPr id="8" name="Content Placeholder 2"/>
          <p:cNvSpPr txBox="1">
            <a:spLocks/>
          </p:cNvSpPr>
          <p:nvPr/>
        </p:nvSpPr>
        <p:spPr bwMode="auto">
          <a:xfrm>
            <a:off x="188044" y="2806565"/>
            <a:ext cx="8955956" cy="12705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defTabSz="714375">
              <a:spcAft>
                <a:spcPts val="1800"/>
              </a:spcAft>
              <a:buClr>
                <a:schemeClr val="accent5">
                  <a:lumMod val="50000"/>
                </a:schemeClr>
              </a:buClr>
              <a:buSzPct val="60000"/>
              <a:buNone/>
            </a:pPr>
            <a:r>
              <a:rPr lang="en-GB" sz="3000" dirty="0" smtClean="0">
                <a:latin typeface="Garamond" panose="02020404030301010803" pitchFamily="18" charset="0"/>
                <a:cs typeface="Adobe Arabic" panose="02040503050201020203" pitchFamily="18" charset="-78"/>
              </a:rPr>
              <a:t>Multiple challenges: Changing role of criticism.</a:t>
            </a:r>
          </a:p>
          <a:p>
            <a:pPr marL="0" indent="0" defTabSz="714375">
              <a:spcAft>
                <a:spcPts val="1800"/>
              </a:spcAft>
              <a:buClr>
                <a:schemeClr val="accent5">
                  <a:lumMod val="50000"/>
                </a:schemeClr>
              </a:buClr>
              <a:buSzPct val="60000"/>
              <a:buNone/>
            </a:pPr>
            <a:r>
              <a:rPr lang="en-GB" sz="2800" dirty="0">
                <a:latin typeface="Garamond" panose="02020404030301010803" pitchFamily="18" charset="0"/>
                <a:cs typeface="Adobe Arabic" panose="02040503050201020203" pitchFamily="18" charset="-78"/>
              </a:rPr>
              <a:t>	</a:t>
            </a:r>
          </a:p>
        </p:txBody>
      </p:sp>
      <p:grpSp>
        <p:nvGrpSpPr>
          <p:cNvPr id="13" name="Gruppieren 12"/>
          <p:cNvGrpSpPr/>
          <p:nvPr/>
        </p:nvGrpSpPr>
        <p:grpSpPr>
          <a:xfrm>
            <a:off x="179512" y="2788497"/>
            <a:ext cx="2052000" cy="1260000"/>
            <a:chOff x="642040" y="1360725"/>
            <a:chExt cx="2052000" cy="1260000"/>
          </a:xfrm>
        </p:grpSpPr>
        <p:cxnSp>
          <p:nvCxnSpPr>
            <p:cNvPr id="14" name="Gerade Verbindung 13"/>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6" name="Content Placeholder 2"/>
          <p:cNvSpPr txBox="1">
            <a:spLocks/>
          </p:cNvSpPr>
          <p:nvPr/>
        </p:nvSpPr>
        <p:spPr bwMode="auto">
          <a:xfrm>
            <a:off x="188044" y="4390741"/>
            <a:ext cx="8955956" cy="12705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defTabSz="714375">
              <a:spcAft>
                <a:spcPts val="1800"/>
              </a:spcAft>
              <a:buClr>
                <a:schemeClr val="accent5">
                  <a:lumMod val="50000"/>
                </a:schemeClr>
              </a:buClr>
              <a:buSzPct val="60000"/>
              <a:buNone/>
            </a:pPr>
            <a:r>
              <a:rPr lang="en-GB" sz="3000" dirty="0" smtClean="0">
                <a:latin typeface="Garamond" panose="02020404030301010803" pitchFamily="18" charset="0"/>
                <a:cs typeface="Adobe Arabic" panose="02040503050201020203" pitchFamily="18" charset="-78"/>
              </a:rPr>
              <a:t>Critics as a valuable source of expertise and reflected practice. </a:t>
            </a:r>
          </a:p>
          <a:p>
            <a:pPr marL="0" indent="0" defTabSz="714375">
              <a:spcAft>
                <a:spcPts val="1800"/>
              </a:spcAft>
              <a:buClr>
                <a:schemeClr val="accent5">
                  <a:lumMod val="50000"/>
                </a:schemeClr>
              </a:buClr>
              <a:buSzPct val="60000"/>
              <a:buNone/>
            </a:pPr>
            <a:r>
              <a:rPr lang="en-GB" sz="2800" dirty="0">
                <a:latin typeface="Garamond" panose="02020404030301010803" pitchFamily="18" charset="0"/>
                <a:cs typeface="Adobe Arabic" panose="02040503050201020203" pitchFamily="18" charset="-78"/>
              </a:rPr>
              <a:t>	</a:t>
            </a:r>
          </a:p>
        </p:txBody>
      </p:sp>
      <p:grpSp>
        <p:nvGrpSpPr>
          <p:cNvPr id="17" name="Gruppieren 16"/>
          <p:cNvGrpSpPr/>
          <p:nvPr/>
        </p:nvGrpSpPr>
        <p:grpSpPr>
          <a:xfrm>
            <a:off x="179512" y="4372673"/>
            <a:ext cx="2052000" cy="1260000"/>
            <a:chOff x="642040" y="1360725"/>
            <a:chExt cx="2052000" cy="1260000"/>
          </a:xfrm>
        </p:grpSpPr>
        <p:cxnSp>
          <p:nvCxnSpPr>
            <p:cNvPr id="18" name="Gerade Verbindung 17"/>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Gerade Verbindung 18"/>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58715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nodeType="withEffect">
                                  <p:stCondLst>
                                    <p:cond delay="0"/>
                                  </p:stCondLst>
                                  <p:childTnLst>
                                    <p:set>
                                      <p:cBhvr>
                                        <p:cTn id="9" dur="1" fill="hold">
                                          <p:stCondLst>
                                            <p:cond delay="0"/>
                                          </p:stCondLst>
                                        </p:cTn>
                                        <p:tgtEl>
                                          <p:spTgt spid="12">
                                            <p:txEl>
                                              <p:pRg st="0" end="0"/>
                                            </p:txEl>
                                          </p:spTgt>
                                        </p:tgtEl>
                                        <p:attrNameLst>
                                          <p:attrName>style.visibility</p:attrName>
                                        </p:attrNameLst>
                                      </p:cBhvr>
                                      <p:to>
                                        <p:strVal val="visible"/>
                                      </p:to>
                                    </p:set>
                                    <p:animEffect transition="in" filter="fade">
                                      <p:cBhvr>
                                        <p:cTn id="10" dur="500"/>
                                        <p:tgtEl>
                                          <p:spTgt spid="12">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fade">
                                      <p:cBhvr>
                                        <p:cTn id="24" dur="500"/>
                                        <p:tgtEl>
                                          <p:spTgt spid="16">
                                            <p:txEl>
                                              <p:pRg st="0" end="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17"/>
          <p:cNvSpPr txBox="1">
            <a:spLocks noChangeArrowheads="1"/>
          </p:cNvSpPr>
          <p:nvPr/>
        </p:nvSpPr>
        <p:spPr bwMode="auto">
          <a:xfrm>
            <a:off x="188044" y="1054477"/>
            <a:ext cx="8955956" cy="402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Review Product: </a:t>
            </a:r>
            <a:b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b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What critics write about</a:t>
            </a:r>
          </a:p>
          <a:p>
            <a:pPr eaLnBrk="1" hangingPunct="1">
              <a:spcBef>
                <a:spcPct val="50000"/>
              </a:spcBef>
            </a:pPr>
            <a:endParaRPr lang="en-GB" sz="105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endParaRPr>
          </a:p>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Process of Reviewing:</a:t>
            </a:r>
            <a: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
            </a:r>
            <a:b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b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Critics’ intentions and believes</a:t>
            </a:r>
          </a:p>
          <a:p>
            <a:pPr eaLnBrk="1" hangingPunct="1">
              <a:spcBef>
                <a:spcPct val="50000"/>
              </a:spcBef>
            </a:pPr>
            <a:endParaRPr lang="en-GB" sz="105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endParaRPr>
          </a:p>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Consumer Voice:</a:t>
            </a:r>
            <a: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
            </a:r>
            <a:b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b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Listeners’ expectations on criticism</a:t>
            </a:r>
          </a:p>
        </p:txBody>
      </p:sp>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rPr>
              <a:t>WHAT NEXT?</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8" name="Rechteck 17"/>
          <p:cNvSpPr/>
          <p:nvPr/>
        </p:nvSpPr>
        <p:spPr>
          <a:xfrm>
            <a:off x="0" y="864096"/>
            <a:ext cx="9144000" cy="155679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7" name="Rechteck 6"/>
          <p:cNvSpPr/>
          <p:nvPr/>
        </p:nvSpPr>
        <p:spPr>
          <a:xfrm>
            <a:off x="-1588" y="2376264"/>
            <a:ext cx="9144000" cy="155679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2311921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nodeType="withEffect">
                                  <p:stCondLst>
                                    <p:cond delay="1000"/>
                                  </p:stCondLst>
                                  <p:childTnLst>
                                    <p:set>
                                      <p:cBhvr>
                                        <p:cTn id="9" dur="1" fill="hold">
                                          <p:stCondLst>
                                            <p:cond delay="0"/>
                                          </p:stCondLst>
                                        </p:cTn>
                                        <p:tgtEl>
                                          <p:spTgt spid="15">
                                            <p:txEl>
                                              <p:pRg st="0" end="0"/>
                                            </p:txEl>
                                          </p:spTgt>
                                        </p:tgtEl>
                                        <p:attrNameLst>
                                          <p:attrName>style.visibility</p:attrName>
                                        </p:attrNameLst>
                                      </p:cBhvr>
                                      <p:to>
                                        <p:strVal val="visible"/>
                                      </p:to>
                                    </p:set>
                                    <p:animEffect transition="in" filter="fade">
                                      <p:cBhvr>
                                        <p:cTn id="10" dur="500"/>
                                        <p:tgtEl>
                                          <p:spTgt spid="15">
                                            <p:txEl>
                                              <p:pRg st="0" end="0"/>
                                            </p:txEl>
                                          </p:spTgt>
                                        </p:tgtEl>
                                      </p:cBhvr>
                                    </p:animEffect>
                                  </p:childTnLst>
                                </p:cTn>
                              </p:par>
                              <p:par>
                                <p:cTn id="11" presetID="10" presetClass="entr" presetSubtype="0" fill="hold" nodeType="withEffect">
                                  <p:stCondLst>
                                    <p:cond delay="1000"/>
                                  </p:stCondLst>
                                  <p:childTnLst>
                                    <p:set>
                                      <p:cBhvr>
                                        <p:cTn id="12" dur="1" fill="hold">
                                          <p:stCondLst>
                                            <p:cond delay="0"/>
                                          </p:stCondLst>
                                        </p:cTn>
                                        <p:tgtEl>
                                          <p:spTgt spid="15">
                                            <p:txEl>
                                              <p:pRg st="2" end="2"/>
                                            </p:txEl>
                                          </p:spTgt>
                                        </p:tgtEl>
                                        <p:attrNameLst>
                                          <p:attrName>style.visibility</p:attrName>
                                        </p:attrNameLst>
                                      </p:cBhvr>
                                      <p:to>
                                        <p:strVal val="visible"/>
                                      </p:to>
                                    </p:set>
                                    <p:animEffect transition="in" filter="fade">
                                      <p:cBhvr>
                                        <p:cTn id="13" dur="500"/>
                                        <p:tgtEl>
                                          <p:spTgt spid="1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25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250"/>
                                        <p:tgtEl>
                                          <p:spTgt spid="7"/>
                                        </p:tgtEl>
                                      </p:cBhvr>
                                    </p:animEffect>
                                  </p:childTnLst>
                                </p:cTn>
                              </p:par>
                              <p:par>
                                <p:cTn id="19" presetID="10" presetClass="entr" presetSubtype="0" fill="hold" nodeType="withEffect">
                                  <p:stCondLst>
                                    <p:cond delay="250"/>
                                  </p:stCondLst>
                                  <p:childTnLst>
                                    <p:set>
                                      <p:cBhvr>
                                        <p:cTn id="20" dur="1" fill="hold">
                                          <p:stCondLst>
                                            <p:cond delay="0"/>
                                          </p:stCondLst>
                                        </p:cTn>
                                        <p:tgtEl>
                                          <p:spTgt spid="15">
                                            <p:txEl>
                                              <p:pRg st="4" end="4"/>
                                            </p:txEl>
                                          </p:spTgt>
                                        </p:tgtEl>
                                        <p:attrNameLst>
                                          <p:attrName>style.visibility</p:attrName>
                                        </p:attrNameLst>
                                      </p:cBhvr>
                                      <p:to>
                                        <p:strVal val="visible"/>
                                      </p:to>
                                    </p:set>
                                    <p:animEffect transition="in" filter="fade">
                                      <p:cBhvr>
                                        <p:cTn id="21" dur="500"/>
                                        <p:tgtEl>
                                          <p:spTgt spid="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19"/>
          <p:cNvSpPr txBox="1">
            <a:spLocks noChangeArrowheads="1"/>
          </p:cNvSpPr>
          <p:nvPr/>
        </p:nvSpPr>
        <p:spPr bwMode="auto">
          <a:xfrm>
            <a:off x="663824" y="1378051"/>
            <a:ext cx="5937250" cy="646331"/>
          </a:xfrm>
          <a:prstGeom prst="rect">
            <a:avLst/>
          </a:prstGeom>
          <a:noFill/>
          <a:ln>
            <a:noFill/>
          </a:ln>
          <a:effectLst/>
          <a:extLst/>
        </p:spPr>
        <p:txBody>
          <a:bodyPr>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US" sz="1800" dirty="0">
                <a:latin typeface="Garamond" panose="02020404030301010803" pitchFamily="18" charset="0"/>
                <a:ea typeface="Segoe UI" panose="020B0502040204020203" pitchFamily="34" charset="0"/>
                <a:cs typeface="Segoe UI" panose="020B0502040204020203" pitchFamily="34" charset="0"/>
              </a:rPr>
              <a:t>“Goode’s greater temperamental reserve gives his versions of these </a:t>
            </a:r>
            <a:r>
              <a:rPr lang="en-US" sz="1800" dirty="0" smtClean="0">
                <a:latin typeface="Garamond" panose="02020404030301010803" pitchFamily="18" charset="0"/>
                <a:ea typeface="Segoe UI" panose="020B0502040204020203" pitchFamily="34" charset="0"/>
                <a:cs typeface="Segoe UI" panose="020B0502040204020203" pitchFamily="34" charset="0"/>
              </a:rPr>
              <a:t>pieces an </a:t>
            </a:r>
            <a:r>
              <a:rPr lang="en-US" sz="1800" dirty="0">
                <a:latin typeface="Garamond" panose="02020404030301010803" pitchFamily="18" charset="0"/>
                <a:ea typeface="Segoe UI" panose="020B0502040204020203" pitchFamily="34" charset="0"/>
                <a:cs typeface="Segoe UI" panose="020B0502040204020203" pitchFamily="34" charset="0"/>
              </a:rPr>
              <a:t>appealing </a:t>
            </a:r>
            <a:r>
              <a:rPr lang="en-US" sz="1800" dirty="0" smtClean="0">
                <a:latin typeface="Garamond" panose="02020404030301010803" pitchFamily="18" charset="0"/>
                <a:ea typeface="Segoe UI" panose="020B0502040204020203" pitchFamily="34" charset="0"/>
                <a:cs typeface="Segoe UI" panose="020B0502040204020203" pitchFamily="34" charset="0"/>
              </a:rPr>
              <a:t>refinement”</a:t>
            </a:r>
          </a:p>
        </p:txBody>
      </p:sp>
      <p:sp>
        <p:nvSpPr>
          <p:cNvPr id="14" name="Text Box 40"/>
          <p:cNvSpPr txBox="1">
            <a:spLocks noChangeArrowheads="1"/>
          </p:cNvSpPr>
          <p:nvPr/>
        </p:nvSpPr>
        <p:spPr bwMode="auto">
          <a:xfrm>
            <a:off x="1547664" y="3070701"/>
            <a:ext cx="65262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GB" sz="1800" dirty="0">
                <a:latin typeface="Garamond" panose="02020404030301010803" pitchFamily="18" charset="0"/>
                <a:ea typeface="Segoe UI" panose="020B0502040204020203" pitchFamily="34" charset="0"/>
                <a:cs typeface="Segoe UI" panose="020B0502040204020203" pitchFamily="34" charset="0"/>
              </a:rPr>
              <a:t>“Pre-echo spoils the silence twelve bars after the change to four flats in the first movement”</a:t>
            </a:r>
            <a:endParaRPr lang="en-US" sz="1800" dirty="0">
              <a:latin typeface="Garamond" panose="02020404030301010803" pitchFamily="18" charset="0"/>
              <a:ea typeface="Segoe UI" panose="020B0502040204020203" pitchFamily="34" charset="0"/>
              <a:cs typeface="Segoe UI" panose="020B0502040204020203" pitchFamily="34" charset="0"/>
            </a:endParaRPr>
          </a:p>
        </p:txBody>
      </p:sp>
      <p:sp>
        <p:nvSpPr>
          <p:cNvPr id="16" name="Text Box 40"/>
          <p:cNvSpPr txBox="1">
            <a:spLocks noChangeArrowheads="1"/>
          </p:cNvSpPr>
          <p:nvPr/>
        </p:nvSpPr>
        <p:spPr bwMode="auto">
          <a:xfrm>
            <a:off x="2410345" y="4789601"/>
            <a:ext cx="5834063"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US" sz="1800" dirty="0" smtClean="0">
                <a:latin typeface="Garamond" panose="02020404030301010803" pitchFamily="18" charset="0"/>
                <a:ea typeface="Segoe UI" panose="020B0502040204020203" pitchFamily="34" charset="0"/>
                <a:cs typeface="Segoe UI" panose="020B0502040204020203" pitchFamily="34" charset="0"/>
              </a:rPr>
              <a:t>“</a:t>
            </a:r>
            <a:r>
              <a:rPr lang="en-US" sz="1800" dirty="0">
                <a:latin typeface="Garamond" panose="02020404030301010803" pitchFamily="18" charset="0"/>
                <a:ea typeface="Segoe UI" panose="020B0502040204020203" pitchFamily="34" charset="0"/>
                <a:cs typeface="Segoe UI" panose="020B0502040204020203" pitchFamily="34" charset="0"/>
              </a:rPr>
              <a:t>I could wish that the recording companies would turn their attention to some of the lesser recorded sonatas”</a:t>
            </a:r>
          </a:p>
          <a:p>
            <a:pPr eaLnBrk="1" hangingPunct="1">
              <a:spcBef>
                <a:spcPct val="50000"/>
              </a:spcBef>
            </a:pPr>
            <a:endParaRPr lang="en-US" sz="1800" dirty="0">
              <a:latin typeface="Garamond" panose="02020404030301010803" pitchFamily="18" charset="0"/>
              <a:ea typeface="Segoe UI" panose="020B0502040204020203" pitchFamily="34" charset="0"/>
              <a:cs typeface="Segoe UI" panose="020B0502040204020203" pitchFamily="34" charset="0"/>
            </a:endParaRPr>
          </a:p>
        </p:txBody>
      </p:sp>
      <p:sp>
        <p:nvSpPr>
          <p:cNvPr id="4" name="Rechteck 3"/>
          <p:cNvSpPr/>
          <p:nvPr/>
        </p:nvSpPr>
        <p:spPr>
          <a:xfrm>
            <a:off x="642040" y="6506676"/>
            <a:ext cx="360040" cy="144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4" name="Gruppieren 33"/>
          <p:cNvGrpSpPr/>
          <p:nvPr/>
        </p:nvGrpSpPr>
        <p:grpSpPr>
          <a:xfrm>
            <a:off x="642040" y="1360725"/>
            <a:ext cx="2052000" cy="720000"/>
            <a:chOff x="642040" y="1360725"/>
            <a:chExt cx="2052000" cy="720000"/>
          </a:xfrm>
        </p:grpSpPr>
        <p:cxnSp>
          <p:nvCxnSpPr>
            <p:cNvPr id="25" name="Gerade Verbindung 24"/>
            <p:cNvCxnSpPr/>
            <p:nvPr/>
          </p:nvCxnSpPr>
          <p:spPr>
            <a:xfrm>
              <a:off x="648891" y="1360725"/>
              <a:ext cx="0" cy="72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Gerade Verbindung 25"/>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
        <p:nvSpPr>
          <p:cNvPr id="32"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ea typeface="Calibri"/>
              </a:rPr>
              <a:t>INTRODUCTION</a:t>
            </a:r>
            <a:endParaRPr lang="de-CH" sz="2400" spc="-150" dirty="0">
              <a:latin typeface="Rockwell" panose="02060603020205020403" pitchFamily="18" charset="0"/>
              <a:cs typeface="Adobe Arabic" pitchFamily="18" charset="-78"/>
            </a:endParaRPr>
          </a:p>
        </p:txBody>
      </p:sp>
      <p:cxnSp>
        <p:nvCxnSpPr>
          <p:cNvPr id="33" name="Gerade Verbindung 32"/>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nvGrpSpPr>
          <p:cNvPr id="15" name="Gruppieren 14"/>
          <p:cNvGrpSpPr/>
          <p:nvPr/>
        </p:nvGrpSpPr>
        <p:grpSpPr>
          <a:xfrm>
            <a:off x="2375984" y="4725224"/>
            <a:ext cx="2052000" cy="720000"/>
            <a:chOff x="642040" y="1360725"/>
            <a:chExt cx="2052000" cy="720000"/>
          </a:xfrm>
        </p:grpSpPr>
        <p:cxnSp>
          <p:nvCxnSpPr>
            <p:cNvPr id="17" name="Gerade Verbindung 16"/>
            <p:cNvCxnSpPr/>
            <p:nvPr/>
          </p:nvCxnSpPr>
          <p:spPr>
            <a:xfrm>
              <a:off x="648891" y="1360725"/>
              <a:ext cx="0" cy="72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Gerade Verbindung 17"/>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9" name="Gruppieren 18"/>
          <p:cNvGrpSpPr/>
          <p:nvPr/>
        </p:nvGrpSpPr>
        <p:grpSpPr>
          <a:xfrm>
            <a:off x="1547664" y="2992589"/>
            <a:ext cx="2052000" cy="720000"/>
            <a:chOff x="642040" y="1360725"/>
            <a:chExt cx="2052000" cy="720000"/>
          </a:xfrm>
        </p:grpSpPr>
        <p:cxnSp>
          <p:nvCxnSpPr>
            <p:cNvPr id="20" name="Gerade Verbindung 19"/>
            <p:cNvCxnSpPr/>
            <p:nvPr/>
          </p:nvCxnSpPr>
          <p:spPr>
            <a:xfrm>
              <a:off x="648891" y="1360725"/>
              <a:ext cx="0" cy="72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500"/>
                                        <p:tgtEl>
                                          <p:spTgt spid="3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par>
                                <p:cTn id="14" presetID="10" presetClass="entr" presetSubtype="0"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par>
                                <p:cTn id="20" presetID="10" presetClass="entr" presetSubtype="0" fill="hold"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10"/>
          <p:cNvSpPr/>
          <p:nvPr/>
        </p:nvSpPr>
        <p:spPr>
          <a:xfrm>
            <a:off x="5732" y="908721"/>
            <a:ext cx="9144000" cy="5949279"/>
          </a:xfrm>
          <a:prstGeom prst="rect">
            <a:avLst/>
          </a:prstGeom>
          <a:solidFill>
            <a:schemeClr val="accent4">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indent="-361950">
              <a:spcAft>
                <a:spcPts val="1200"/>
              </a:spcAft>
            </a:pPr>
            <a:endParaRPr lang="en-GB" sz="1800" dirty="0">
              <a:solidFill>
                <a:schemeClr val="accent5">
                  <a:lumMod val="50000"/>
                </a:schemeClr>
              </a:solidFill>
              <a:latin typeface="Perpetua" panose="02020502060401020303" pitchFamily="18" charset="0"/>
            </a:endParaRPr>
          </a:p>
        </p:txBody>
      </p:sp>
      <p:sp>
        <p:nvSpPr>
          <p:cNvPr id="15" name="Text Box 17"/>
          <p:cNvSpPr txBox="1">
            <a:spLocks noChangeArrowheads="1"/>
          </p:cNvSpPr>
          <p:nvPr/>
        </p:nvSpPr>
        <p:spPr bwMode="auto">
          <a:xfrm>
            <a:off x="188044" y="1054477"/>
            <a:ext cx="8955956" cy="402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Review Product: </a:t>
            </a:r>
            <a:b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b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What critics write about</a:t>
            </a:r>
          </a:p>
          <a:p>
            <a:pPr eaLnBrk="1" hangingPunct="1">
              <a:spcBef>
                <a:spcPct val="50000"/>
              </a:spcBef>
            </a:pPr>
            <a:endParaRPr lang="en-GB" sz="105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endParaRPr>
          </a:p>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Process of Reviewing:</a:t>
            </a:r>
            <a: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
            </a:r>
            <a:b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b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Critics’ intentions and believes</a:t>
            </a:r>
          </a:p>
          <a:p>
            <a:pPr eaLnBrk="1" hangingPunct="1">
              <a:spcBef>
                <a:spcPct val="50000"/>
              </a:spcBef>
            </a:pPr>
            <a:endParaRPr lang="en-GB" sz="105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endParaRPr>
          </a:p>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Consumer Voice:</a:t>
            </a:r>
            <a: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
            </a:r>
            <a:b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b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Listeners’ expectations on criticism</a:t>
            </a:r>
          </a:p>
        </p:txBody>
      </p:sp>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rPr>
              <a:t>WHAT NEXT?</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8" name="Rechteck 17"/>
          <p:cNvSpPr/>
          <p:nvPr/>
        </p:nvSpPr>
        <p:spPr>
          <a:xfrm>
            <a:off x="0" y="864096"/>
            <a:ext cx="9144000" cy="155679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7" name="Rechteck 6"/>
          <p:cNvSpPr/>
          <p:nvPr/>
        </p:nvSpPr>
        <p:spPr>
          <a:xfrm>
            <a:off x="-1588" y="2304256"/>
            <a:ext cx="9144000" cy="155679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8" name="Text Box 17"/>
          <p:cNvSpPr txBox="1">
            <a:spLocks noChangeArrowheads="1"/>
          </p:cNvSpPr>
          <p:nvPr/>
        </p:nvSpPr>
        <p:spPr bwMode="auto">
          <a:xfrm>
            <a:off x="192998" y="3974139"/>
            <a:ext cx="8955956"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Consumer Voice:</a:t>
            </a:r>
            <a: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
            </a:r>
            <a:b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b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Listeners’ expectations on criticism</a:t>
            </a:r>
          </a:p>
        </p:txBody>
      </p:sp>
      <p:sp>
        <p:nvSpPr>
          <p:cNvPr id="12" name="Content Placeholder 2"/>
          <p:cNvSpPr txBox="1">
            <a:spLocks/>
          </p:cNvSpPr>
          <p:nvPr/>
        </p:nvSpPr>
        <p:spPr bwMode="auto">
          <a:xfrm>
            <a:off x="887" y="2952329"/>
            <a:ext cx="9144000" cy="2780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lgn="ctr">
              <a:spcAft>
                <a:spcPts val="600"/>
              </a:spcAft>
              <a:buClr>
                <a:srgbClr val="115470"/>
              </a:buClr>
              <a:buSzPct val="60000"/>
              <a:buNone/>
            </a:pPr>
            <a:r>
              <a:rPr lang="en-GB" sz="3600" dirty="0" smtClean="0">
                <a:solidFill>
                  <a:schemeClr val="accent5">
                    <a:lumMod val="50000"/>
                  </a:schemeClr>
                </a:solidFill>
                <a:latin typeface="+mj-lt"/>
                <a:cs typeface="Adobe Arabic" panose="02040503050201020203" pitchFamily="18" charset="-78"/>
              </a:rPr>
              <a:t>Review Impact</a:t>
            </a:r>
          </a:p>
          <a:p>
            <a:pPr marL="0" indent="0" algn="ctr">
              <a:spcAft>
                <a:spcPts val="600"/>
              </a:spcAft>
              <a:buClr>
                <a:srgbClr val="115470"/>
              </a:buClr>
              <a:buSzPct val="60000"/>
              <a:buNone/>
            </a:pPr>
            <a:r>
              <a:rPr lang="en-GB" sz="4000" u="sng" dirty="0" smtClean="0">
                <a:highlight>
                  <a:srgbClr val="FFFF00"/>
                </a:highlight>
                <a:ea typeface="+mj-ea"/>
                <a:cs typeface="+mj-cs"/>
              </a:rPr>
              <a:t>www.hslu.ch/reviewimpact</a:t>
            </a:r>
          </a:p>
        </p:txBody>
      </p:sp>
      <p:sp>
        <p:nvSpPr>
          <p:cNvPr id="11" name="Content Placeholder 2"/>
          <p:cNvSpPr txBox="1">
            <a:spLocks/>
          </p:cNvSpPr>
          <p:nvPr/>
        </p:nvSpPr>
        <p:spPr bwMode="auto">
          <a:xfrm>
            <a:off x="-20664" y="5085184"/>
            <a:ext cx="9170395" cy="811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lgn="ctr">
              <a:spcAft>
                <a:spcPts val="600"/>
              </a:spcAft>
              <a:buClr>
                <a:srgbClr val="115470"/>
              </a:buClr>
              <a:buSzPct val="60000"/>
              <a:buNone/>
            </a:pPr>
            <a:r>
              <a:rPr lang="en-GB" sz="3600" dirty="0" smtClean="0">
                <a:latin typeface="Garamond" panose="02020404030301010803" pitchFamily="18" charset="0"/>
                <a:cs typeface="Adobe Arabic" panose="02040503050201020203" pitchFamily="18" charset="-78"/>
              </a:rPr>
              <a:t>Thank </a:t>
            </a:r>
            <a:r>
              <a:rPr lang="en-GB" sz="3600" dirty="0">
                <a:latin typeface="Garamond" panose="02020404030301010803" pitchFamily="18" charset="0"/>
                <a:cs typeface="Adobe Arabic" panose="02040503050201020203" pitchFamily="18" charset="-78"/>
              </a:rPr>
              <a:t>you!</a:t>
            </a:r>
          </a:p>
          <a:p>
            <a:pPr marL="0" indent="0" algn="ctr">
              <a:lnSpc>
                <a:spcPct val="150000"/>
              </a:lnSpc>
              <a:buClr>
                <a:srgbClr val="0C3D50"/>
              </a:buClr>
              <a:buSzPct val="60000"/>
              <a:buNone/>
            </a:pPr>
            <a:endParaRPr lang="en-GB" sz="3600" i="1" dirty="0" smtClean="0">
              <a:solidFill>
                <a:schemeClr val="accent5">
                  <a:lumMod val="50000"/>
                </a:schemeClr>
              </a:solidFill>
              <a:latin typeface="+mj-lt"/>
              <a:cs typeface="Adobe Arabic" panose="02040503050201020203" pitchFamily="18" charset="-78"/>
            </a:endParaRPr>
          </a:p>
        </p:txBody>
      </p:sp>
    </p:spTree>
    <p:extLst>
      <p:ext uri="{BB962C8B-B14F-4D97-AF65-F5344CB8AC3E}">
        <p14:creationId xmlns:p14="http://schemas.microsoft.com/office/powerpoint/2010/main" val="1250365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xit" presetSubtype="0" fill="hold" grpId="0" nodeType="withEffect">
                                  <p:stCondLst>
                                    <p:cond delay="0"/>
                                  </p:stCondLst>
                                  <p:childTnLst>
                                    <p:animEffect transition="out" filter="fade">
                                      <p:cBhvr>
                                        <p:cTn id="9" dur="500"/>
                                        <p:tgtEl>
                                          <p:spTgt spid="15"/>
                                        </p:tgtEl>
                                      </p:cBhvr>
                                    </p:animEffect>
                                    <p:set>
                                      <p:cBhvr>
                                        <p:cTn id="10" dur="1" fill="hold">
                                          <p:stCondLst>
                                            <p:cond delay="499"/>
                                          </p:stCondLst>
                                        </p:cTn>
                                        <p:tgtEl>
                                          <p:spTgt spid="15"/>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18"/>
                                        </p:tgtEl>
                                      </p:cBhvr>
                                    </p:animEffect>
                                    <p:set>
                                      <p:cBhvr>
                                        <p:cTn id="13" dur="1" fill="hold">
                                          <p:stCondLst>
                                            <p:cond delay="499"/>
                                          </p:stCondLst>
                                        </p:cTn>
                                        <p:tgtEl>
                                          <p:spTgt spid="18"/>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7"/>
                                        </p:tgtEl>
                                      </p:cBhvr>
                                    </p:animEffect>
                                    <p:set>
                                      <p:cBhvr>
                                        <p:cTn id="16" dur="1" fill="hold">
                                          <p:stCondLst>
                                            <p:cond delay="499"/>
                                          </p:stCondLst>
                                        </p:cTn>
                                        <p:tgtEl>
                                          <p:spTgt spid="7"/>
                                        </p:tgtEl>
                                        <p:attrNameLst>
                                          <p:attrName>style.visibility</p:attrName>
                                        </p:attrNameLst>
                                      </p:cBhvr>
                                      <p:to>
                                        <p:strVal val="hidden"/>
                                      </p:to>
                                    </p:set>
                                  </p:childTnLst>
                                </p:cTn>
                              </p:par>
                              <p:par>
                                <p:cTn id="17" presetID="64" presetClass="path" presetSubtype="0" accel="50000" decel="50000" fill="hold" grpId="0" nodeType="withEffect">
                                  <p:stCondLst>
                                    <p:cond delay="0"/>
                                  </p:stCondLst>
                                  <p:childTnLst>
                                    <p:animMotion origin="layout" path="M 3.05556E-6 -2.22222E-6 L -0.0007 -0.43264 " pathEditMode="relative" rAng="0" ptsTypes="AA">
                                      <p:cBhvr>
                                        <p:cTn id="18" dur="2000" fill="hold"/>
                                        <p:tgtEl>
                                          <p:spTgt spid="8"/>
                                        </p:tgtEl>
                                        <p:attrNameLst>
                                          <p:attrName>ppt_x</p:attrName>
                                          <p:attrName>ppt_y</p:attrName>
                                        </p:attrNameLst>
                                      </p:cBhvr>
                                      <p:rCtr x="-35" y="-21644"/>
                                    </p:animMotion>
                                  </p:childTnLst>
                                </p:cTn>
                              </p:par>
                            </p:childTnLst>
                          </p:cTn>
                        </p:par>
                        <p:par>
                          <p:cTn id="19" fill="hold">
                            <p:stCondLst>
                              <p:cond delay="2000"/>
                            </p:stCondLst>
                            <p:childTnLst>
                              <p:par>
                                <p:cTn id="20" presetID="10" presetClass="entr" presetSubtype="0"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animEffect transition="in" filter="fade">
                                      <p:cBhvr>
                                        <p:cTn id="27" dur="500"/>
                                        <p:tgtEl>
                                          <p:spTgt spid="11">
                                            <p:txEl>
                                              <p:pRg st="0" end="0"/>
                                            </p:txEl>
                                          </p:spTgt>
                                        </p:tgtEl>
                                      </p:cBhvr>
                                    </p:animEffect>
                                  </p:childTnLst>
                                </p:cTn>
                              </p:par>
                            </p:childTnLst>
                          </p:cTn>
                        </p:par>
                        <p:par>
                          <p:cTn id="28" fill="hold">
                            <p:stCondLst>
                              <p:cond delay="500"/>
                            </p:stCondLst>
                            <p:childTnLst>
                              <p:par>
                                <p:cTn id="29" presetID="10" presetClass="entr" presetSubtype="0"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5" grpId="0"/>
      <p:bldP spid="23" grpId="0"/>
      <p:bldP spid="18" grpId="0" animBg="1"/>
      <p:bldP spid="7" grpId="0" animBg="1"/>
      <p:bldP spid="8"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Box 17"/>
          <p:cNvSpPr txBox="1">
            <a:spLocks noChangeArrowheads="1"/>
          </p:cNvSpPr>
          <p:nvPr/>
        </p:nvSpPr>
        <p:spPr bwMode="auto">
          <a:xfrm>
            <a:off x="188044" y="1054477"/>
            <a:ext cx="7480300"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GB" sz="34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Music Performance Criticism</a:t>
            </a:r>
            <a:endParaRPr lang="en-GB" sz="34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endParaRPr>
          </a:p>
        </p:txBody>
      </p:sp>
      <p:sp>
        <p:nvSpPr>
          <p:cNvPr id="11" name="Rechteck 10"/>
          <p:cNvSpPr/>
          <p:nvPr/>
        </p:nvSpPr>
        <p:spPr>
          <a:xfrm>
            <a:off x="642040" y="6506676"/>
            <a:ext cx="360040" cy="144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2" name="Content Placeholder 2"/>
          <p:cNvSpPr txBox="1">
            <a:spLocks/>
          </p:cNvSpPr>
          <p:nvPr/>
        </p:nvSpPr>
        <p:spPr bwMode="auto">
          <a:xfrm>
            <a:off x="216024" y="1824793"/>
            <a:ext cx="8604448" cy="22522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800" dirty="0" smtClean="0">
                <a:latin typeface="Garamond" panose="02020404030301010803" pitchFamily="18" charset="0"/>
                <a:cs typeface="Adobe Arabic" panose="02040503050201020203" pitchFamily="18" charset="-78"/>
              </a:rPr>
              <a:t>Common form of written response</a:t>
            </a:r>
          </a:p>
          <a:p>
            <a:pPr marL="0" indent="0">
              <a:spcAft>
                <a:spcPts val="600"/>
              </a:spcAft>
              <a:buClr>
                <a:srgbClr val="115470"/>
              </a:buClr>
              <a:buSzPct val="60000"/>
              <a:buNone/>
            </a:pPr>
            <a:r>
              <a:rPr lang="en-GB" sz="2800" dirty="0" smtClean="0">
                <a:latin typeface="Garamond" panose="02020404030301010803" pitchFamily="18" charset="0"/>
                <a:cs typeface="Adobe Arabic" panose="02040503050201020203" pitchFamily="18" charset="-78"/>
              </a:rPr>
              <a:t>Description, analysis, categorization, evaluation</a:t>
            </a:r>
          </a:p>
          <a:p>
            <a:pPr marL="0" indent="0">
              <a:spcAft>
                <a:spcPts val="600"/>
              </a:spcAft>
              <a:buClr>
                <a:srgbClr val="115470"/>
              </a:buClr>
              <a:buSzPct val="60000"/>
              <a:buNone/>
            </a:pPr>
            <a:r>
              <a:rPr lang="en-GB" sz="2800" dirty="0" smtClean="0">
                <a:latin typeface="Garamond" panose="02020404030301010803" pitchFamily="18" charset="0"/>
                <a:cs typeface="Adobe Arabic" panose="02040503050201020203" pitchFamily="18" charset="-78"/>
              </a:rPr>
              <a:t>Focus on </a:t>
            </a:r>
            <a:r>
              <a:rPr lang="en-GB" sz="2800" i="1" dirty="0" smtClean="0">
                <a:latin typeface="Garamond" panose="02020404030301010803" pitchFamily="18" charset="0"/>
                <a:cs typeface="Adobe Arabic" panose="02040503050201020203" pitchFamily="18" charset="-78"/>
              </a:rPr>
              <a:t>how</a:t>
            </a:r>
            <a:r>
              <a:rPr lang="en-GB" sz="2800" dirty="0" smtClean="0">
                <a:latin typeface="Garamond" panose="02020404030301010803" pitchFamily="18" charset="0"/>
                <a:cs typeface="Adobe Arabic" panose="02040503050201020203" pitchFamily="18" charset="-78"/>
              </a:rPr>
              <a:t> the music work is performed</a:t>
            </a:r>
          </a:p>
          <a:p>
            <a:pPr marL="0" indent="0">
              <a:spcAft>
                <a:spcPts val="600"/>
              </a:spcAft>
              <a:buClr>
                <a:srgbClr val="115470"/>
              </a:buClr>
              <a:buSzPct val="60000"/>
              <a:buNone/>
            </a:pPr>
            <a:r>
              <a:rPr lang="en-GB" sz="2800" dirty="0" smtClean="0">
                <a:latin typeface="Garamond" panose="02020404030301010803" pitchFamily="18" charset="0"/>
                <a:cs typeface="Adobe Arabic" panose="02040503050201020203" pitchFamily="18" charset="-78"/>
              </a:rPr>
              <a:t>Relevant to consumers and musicians</a:t>
            </a:r>
          </a:p>
          <a:p>
            <a:pPr marL="0" indent="0">
              <a:lnSpc>
                <a:spcPct val="150000"/>
              </a:lnSpc>
              <a:buClr>
                <a:srgbClr val="0C3D50"/>
              </a:buClr>
              <a:buSzPct val="60000"/>
              <a:buNone/>
            </a:pPr>
            <a:endParaRPr lang="en-GB" sz="28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28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2800" i="1" dirty="0" smtClean="0">
              <a:latin typeface="Garamond" panose="02020404030301010803" pitchFamily="18" charset="0"/>
              <a:cs typeface="Adobe Arabic" panose="02040503050201020203" pitchFamily="18" charset="-78"/>
            </a:endParaRPr>
          </a:p>
        </p:txBody>
      </p:sp>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ea typeface="Calibri"/>
              </a:rPr>
              <a:t>INTRODUCTION</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4649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animEffect transition="in" filter="fade">
                                      <p:cBhvr>
                                        <p:cTn id="11" dur="500"/>
                                        <p:tgtEl>
                                          <p:spTgt spid="12">
                                            <p:txEl>
                                              <p:pRg st="0" end="0"/>
                                            </p:txEl>
                                          </p:spTgt>
                                        </p:tgtEl>
                                      </p:cBhvr>
                                    </p:animEffect>
                                  </p:childTnLst>
                                </p:cTn>
                              </p:par>
                              <p:par>
                                <p:cTn id="12" presetID="10" presetClass="entr" presetSubtype="0" fill="hold" nodeType="withEffect">
                                  <p:stCondLst>
                                    <p:cond delay="500"/>
                                  </p:stCondLst>
                                  <p:childTnLst>
                                    <p:set>
                                      <p:cBhvr>
                                        <p:cTn id="13" dur="1" fill="hold">
                                          <p:stCondLst>
                                            <p:cond delay="0"/>
                                          </p:stCondLst>
                                        </p:cTn>
                                        <p:tgtEl>
                                          <p:spTgt spid="12">
                                            <p:txEl>
                                              <p:pRg st="1" end="1"/>
                                            </p:txEl>
                                          </p:spTgt>
                                        </p:tgtEl>
                                        <p:attrNameLst>
                                          <p:attrName>style.visibility</p:attrName>
                                        </p:attrNameLst>
                                      </p:cBhvr>
                                      <p:to>
                                        <p:strVal val="visible"/>
                                      </p:to>
                                    </p:set>
                                    <p:animEffect transition="in" filter="fade">
                                      <p:cBhvr>
                                        <p:cTn id="14" dur="500"/>
                                        <p:tgtEl>
                                          <p:spTgt spid="12">
                                            <p:txEl>
                                              <p:pRg st="1" end="1"/>
                                            </p:txEl>
                                          </p:spTgt>
                                        </p:tgtEl>
                                      </p:cBhvr>
                                    </p:animEffect>
                                  </p:childTnLst>
                                </p:cTn>
                              </p:par>
                              <p:par>
                                <p:cTn id="15" presetID="10" presetClass="entr" presetSubtype="0" fill="hold" nodeType="withEffect">
                                  <p:stCondLst>
                                    <p:cond delay="1000"/>
                                  </p:stCondLst>
                                  <p:childTnLst>
                                    <p:set>
                                      <p:cBhvr>
                                        <p:cTn id="16" dur="1" fill="hold">
                                          <p:stCondLst>
                                            <p:cond delay="0"/>
                                          </p:stCondLst>
                                        </p:cTn>
                                        <p:tgtEl>
                                          <p:spTgt spid="12">
                                            <p:txEl>
                                              <p:pRg st="2" end="2"/>
                                            </p:txEl>
                                          </p:spTgt>
                                        </p:tgtEl>
                                        <p:attrNameLst>
                                          <p:attrName>style.visibility</p:attrName>
                                        </p:attrNameLst>
                                      </p:cBhvr>
                                      <p:to>
                                        <p:strVal val="visible"/>
                                      </p:to>
                                    </p:set>
                                    <p:animEffect transition="in" filter="fade">
                                      <p:cBhvr>
                                        <p:cTn id="17" dur="500"/>
                                        <p:tgtEl>
                                          <p:spTgt spid="12">
                                            <p:txEl>
                                              <p:pRg st="2" end="2"/>
                                            </p:txEl>
                                          </p:spTgt>
                                        </p:tgtEl>
                                      </p:cBhvr>
                                    </p:animEffect>
                                  </p:childTnLst>
                                </p:cTn>
                              </p:par>
                            </p:childTnLst>
                          </p:cTn>
                        </p:par>
                        <p:par>
                          <p:cTn id="18" fill="hold">
                            <p:stCondLst>
                              <p:cond delay="2000"/>
                            </p:stCondLst>
                            <p:childTnLst>
                              <p:par>
                                <p:cTn id="19" presetID="10" presetClass="entr" presetSubtype="0" fill="hold" nodeType="afterEffect">
                                  <p:stCondLst>
                                    <p:cond delay="0"/>
                                  </p:stCondLst>
                                  <p:childTnLst>
                                    <p:set>
                                      <p:cBhvr>
                                        <p:cTn id="20" dur="1" fill="hold">
                                          <p:stCondLst>
                                            <p:cond delay="0"/>
                                          </p:stCondLst>
                                        </p:cTn>
                                        <p:tgtEl>
                                          <p:spTgt spid="12">
                                            <p:txEl>
                                              <p:pRg st="3" end="3"/>
                                            </p:txEl>
                                          </p:spTgt>
                                        </p:tgtEl>
                                        <p:attrNameLst>
                                          <p:attrName>style.visibility</p:attrName>
                                        </p:attrNameLst>
                                      </p:cBhvr>
                                      <p:to>
                                        <p:strVal val="visible"/>
                                      </p:to>
                                    </p:set>
                                    <p:animEffect transition="in" filter="fade">
                                      <p:cBhvr>
                                        <p:cTn id="21" dur="5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Box 17"/>
          <p:cNvSpPr txBox="1">
            <a:spLocks noChangeArrowheads="1"/>
          </p:cNvSpPr>
          <p:nvPr/>
        </p:nvSpPr>
        <p:spPr bwMode="auto">
          <a:xfrm>
            <a:off x="188044" y="1054477"/>
            <a:ext cx="8955956"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Review Product: </a:t>
            </a:r>
            <a:b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b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What critics write about</a:t>
            </a:r>
            <a:endPar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endParaRPr>
          </a:p>
        </p:txBody>
      </p:sp>
      <p:sp>
        <p:nvSpPr>
          <p:cNvPr id="11" name="Rechteck 10"/>
          <p:cNvSpPr/>
          <p:nvPr/>
        </p:nvSpPr>
        <p:spPr>
          <a:xfrm>
            <a:off x="642040" y="6506676"/>
            <a:ext cx="360040" cy="144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ea typeface="Calibri"/>
              </a:rPr>
              <a:t>INTRODUCTION</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txBox="1">
            <a:spLocks/>
          </p:cNvSpPr>
          <p:nvPr/>
        </p:nvSpPr>
        <p:spPr bwMode="auto">
          <a:xfrm>
            <a:off x="179512" y="2348881"/>
            <a:ext cx="8604448"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800" b="1" dirty="0" smtClean="0">
                <a:latin typeface="Garamond" panose="02020404030301010803" pitchFamily="18" charset="0"/>
                <a:cs typeface="Adobe Arabic" panose="02040503050201020203" pitchFamily="18" charset="-78"/>
              </a:rPr>
              <a:t>Aspects</a:t>
            </a:r>
            <a:r>
              <a:rPr lang="en-GB" sz="2800" dirty="0" smtClean="0">
                <a:latin typeface="Garamond" panose="02020404030301010803" pitchFamily="18" charset="0"/>
                <a:cs typeface="Adobe Arabic" panose="02040503050201020203" pitchFamily="18" charset="-78"/>
              </a:rPr>
              <a:t> of performance discussed</a:t>
            </a:r>
          </a:p>
          <a:p>
            <a:pPr marL="0" indent="0">
              <a:spcAft>
                <a:spcPts val="600"/>
              </a:spcAft>
              <a:buClr>
                <a:srgbClr val="115470"/>
              </a:buClr>
              <a:buSzPct val="60000"/>
              <a:buNone/>
            </a:pPr>
            <a:r>
              <a:rPr lang="en-GB" sz="2800" b="1" dirty="0" smtClean="0">
                <a:latin typeface="Garamond" panose="02020404030301010803" pitchFamily="18" charset="0"/>
                <a:cs typeface="Adobe Arabic" panose="02040503050201020203" pitchFamily="18" charset="-78"/>
              </a:rPr>
              <a:t>Criteria</a:t>
            </a:r>
            <a:r>
              <a:rPr lang="en-GB" sz="2800" dirty="0" smtClean="0">
                <a:latin typeface="Garamond" panose="02020404030301010803" pitchFamily="18" charset="0"/>
                <a:cs typeface="Adobe Arabic" panose="02040503050201020203" pitchFamily="18" charset="-78"/>
              </a:rPr>
              <a:t> used to evaluate performance</a:t>
            </a:r>
          </a:p>
          <a:p>
            <a:pPr marL="0" indent="0">
              <a:lnSpc>
                <a:spcPct val="150000"/>
              </a:lnSpc>
              <a:buClr>
                <a:srgbClr val="0C3D50"/>
              </a:buClr>
              <a:buSzPct val="60000"/>
              <a:buNone/>
            </a:pPr>
            <a:endParaRPr lang="en-GB" sz="28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2800" i="1" dirty="0" smtClean="0">
              <a:latin typeface="Garamond" panose="02020404030301010803" pitchFamily="18" charset="0"/>
              <a:cs typeface="Adobe Arabic" panose="02040503050201020203" pitchFamily="18" charset="-78"/>
            </a:endParaRPr>
          </a:p>
        </p:txBody>
      </p:sp>
      <p:sp>
        <p:nvSpPr>
          <p:cNvPr id="10" name="TextBox 2"/>
          <p:cNvSpPr txBox="1"/>
          <p:nvPr/>
        </p:nvSpPr>
        <p:spPr>
          <a:xfrm>
            <a:off x="179512" y="3789040"/>
            <a:ext cx="8964488" cy="3046988"/>
          </a:xfrm>
          <a:prstGeom prst="rect">
            <a:avLst/>
          </a:prstGeom>
          <a:noFill/>
        </p:spPr>
        <p:txBody>
          <a:bodyPr wrap="square" rtlCol="0">
            <a:spAutoFit/>
          </a:bodyPr>
          <a:lstStyle/>
          <a:p>
            <a:pPr>
              <a:spcAft>
                <a:spcPts val="1200"/>
              </a:spcAft>
            </a:pPr>
            <a:r>
              <a:rPr lang="en-GB" sz="1800" dirty="0">
                <a:latin typeface="+mn-lt"/>
              </a:rPr>
              <a:t>Alessandri, </a:t>
            </a:r>
            <a:r>
              <a:rPr lang="en-GB" sz="1800" dirty="0" smtClean="0">
                <a:latin typeface="+mn-lt"/>
              </a:rPr>
              <a:t>Williamson</a:t>
            </a:r>
            <a:r>
              <a:rPr lang="en-GB" sz="1800" dirty="0">
                <a:latin typeface="+mn-lt"/>
              </a:rPr>
              <a:t>, </a:t>
            </a:r>
            <a:r>
              <a:rPr lang="en-GB" sz="1800" i="1" dirty="0" smtClean="0">
                <a:latin typeface="+mn-lt"/>
              </a:rPr>
              <a:t>et al. </a:t>
            </a:r>
            <a:r>
              <a:rPr lang="en-GB" sz="1800" dirty="0" smtClean="0">
                <a:latin typeface="+mn-lt"/>
              </a:rPr>
              <a:t>(2016</a:t>
            </a:r>
            <a:r>
              <a:rPr lang="en-GB" sz="1800" dirty="0">
                <a:latin typeface="+mn-lt"/>
              </a:rPr>
              <a:t>). </a:t>
            </a:r>
            <a:r>
              <a:rPr lang="en-GB" sz="1800" b="1" dirty="0">
                <a:latin typeface="+mn-lt"/>
              </a:rPr>
              <a:t>A critical ear: Analysis of value judgements in reviews of Beethoven’s piano sonata recordings</a:t>
            </a:r>
            <a:r>
              <a:rPr lang="en-GB" sz="1800" dirty="0">
                <a:latin typeface="+mn-lt"/>
              </a:rPr>
              <a:t>. </a:t>
            </a:r>
            <a:r>
              <a:rPr lang="de-CH" sz="1800" i="1" dirty="0">
                <a:latin typeface="+mn-lt"/>
              </a:rPr>
              <a:t>Frontiers in Psychology</a:t>
            </a:r>
            <a:r>
              <a:rPr lang="de-CH" sz="1800" dirty="0">
                <a:latin typeface="+mn-lt"/>
              </a:rPr>
              <a:t>, 7:391</a:t>
            </a:r>
            <a:endParaRPr lang="en-US" sz="1800" dirty="0">
              <a:latin typeface="+mn-lt"/>
            </a:endParaRPr>
          </a:p>
          <a:p>
            <a:pPr>
              <a:spcAft>
                <a:spcPts val="1200"/>
              </a:spcAft>
            </a:pPr>
            <a:r>
              <a:rPr lang="en-US" sz="1800" dirty="0" smtClean="0">
                <a:latin typeface="+mn-lt"/>
              </a:rPr>
              <a:t>Alessandri</a:t>
            </a:r>
            <a:r>
              <a:rPr lang="en-US" sz="1800" dirty="0">
                <a:latin typeface="+mn-lt"/>
              </a:rPr>
              <a:t>, </a:t>
            </a:r>
            <a:r>
              <a:rPr lang="en-US" sz="1800" dirty="0" smtClean="0">
                <a:latin typeface="+mn-lt"/>
              </a:rPr>
              <a:t>Williamson</a:t>
            </a:r>
            <a:r>
              <a:rPr lang="en-US" sz="1800" dirty="0">
                <a:latin typeface="+mn-lt"/>
              </a:rPr>
              <a:t>, </a:t>
            </a:r>
            <a:r>
              <a:rPr lang="en-US" sz="1800" i="1" dirty="0" smtClean="0">
                <a:latin typeface="+mn-lt"/>
              </a:rPr>
              <a:t>et al. </a:t>
            </a:r>
            <a:r>
              <a:rPr lang="en-US" sz="1800" dirty="0" smtClean="0">
                <a:latin typeface="+mn-lt"/>
              </a:rPr>
              <a:t>(2015). </a:t>
            </a:r>
            <a:r>
              <a:rPr lang="en-US" sz="1800" b="1" dirty="0">
                <a:latin typeface="+mn-lt"/>
              </a:rPr>
              <a:t>Beethoven recordings reviewed: a systematic method for mapping the content of music performance criticism</a:t>
            </a:r>
            <a:r>
              <a:rPr lang="en-US" sz="1800" dirty="0">
                <a:latin typeface="+mn-lt"/>
              </a:rPr>
              <a:t>. </a:t>
            </a:r>
            <a:r>
              <a:rPr lang="en-US" sz="1800" i="1" dirty="0">
                <a:latin typeface="+mn-lt"/>
              </a:rPr>
              <a:t>Frontiers in Psychology</a:t>
            </a:r>
            <a:r>
              <a:rPr lang="en-US" sz="1800" dirty="0">
                <a:latin typeface="+mn-lt"/>
              </a:rPr>
              <a:t>, </a:t>
            </a:r>
            <a:r>
              <a:rPr lang="en-US" sz="1800" dirty="0" smtClean="0">
                <a:latin typeface="+mn-lt"/>
              </a:rPr>
              <a:t>6:57</a:t>
            </a:r>
          </a:p>
          <a:p>
            <a:pPr>
              <a:spcAft>
                <a:spcPts val="1200"/>
              </a:spcAft>
            </a:pPr>
            <a:r>
              <a:rPr lang="en-GB" sz="1800" dirty="0" smtClean="0">
                <a:latin typeface="+mn-lt"/>
              </a:rPr>
              <a:t>Alessandri (</a:t>
            </a:r>
            <a:r>
              <a:rPr lang="en-GB" sz="1800" dirty="0">
                <a:latin typeface="+mn-lt"/>
              </a:rPr>
              <a:t>2014). </a:t>
            </a:r>
            <a:r>
              <a:rPr lang="en-GB" sz="1800" b="1" dirty="0">
                <a:latin typeface="+mn-lt"/>
              </a:rPr>
              <a:t>The notion of expression in music criticism</a:t>
            </a:r>
            <a:r>
              <a:rPr lang="en-GB" sz="1800" dirty="0">
                <a:latin typeface="+mn-lt"/>
              </a:rPr>
              <a:t>. In </a:t>
            </a:r>
            <a:r>
              <a:rPr lang="en-GB" sz="1800" dirty="0" smtClean="0">
                <a:latin typeface="+mn-lt"/>
              </a:rPr>
              <a:t>Fabian</a:t>
            </a:r>
            <a:r>
              <a:rPr lang="en-GB" sz="1800" dirty="0">
                <a:latin typeface="+mn-lt"/>
              </a:rPr>
              <a:t>, </a:t>
            </a:r>
            <a:r>
              <a:rPr lang="en-GB" sz="1800" dirty="0" err="1" smtClean="0">
                <a:latin typeface="+mn-lt"/>
              </a:rPr>
              <a:t>Timmers</a:t>
            </a:r>
            <a:r>
              <a:rPr lang="en-GB" sz="1800" dirty="0" smtClean="0">
                <a:latin typeface="+mn-lt"/>
              </a:rPr>
              <a:t> </a:t>
            </a:r>
            <a:r>
              <a:rPr lang="en-GB" sz="1800" dirty="0">
                <a:latin typeface="+mn-lt"/>
              </a:rPr>
              <a:t>&amp; </a:t>
            </a:r>
            <a:r>
              <a:rPr lang="en-GB" sz="1800" dirty="0" smtClean="0">
                <a:latin typeface="+mn-lt"/>
              </a:rPr>
              <a:t>Schubert </a:t>
            </a:r>
            <a:r>
              <a:rPr lang="en-GB" sz="1800" dirty="0">
                <a:latin typeface="+mn-lt"/>
              </a:rPr>
              <a:t>(Eds.), </a:t>
            </a:r>
            <a:r>
              <a:rPr lang="en-GB" sz="1800" i="1" dirty="0">
                <a:latin typeface="+mn-lt"/>
              </a:rPr>
              <a:t>Expressiveness in music performance: Empirical approaches across styles and cultures</a:t>
            </a:r>
            <a:r>
              <a:rPr lang="en-GB" sz="1800" dirty="0">
                <a:latin typeface="+mn-lt"/>
              </a:rPr>
              <a:t>. Oxford: Oxford University Press, </a:t>
            </a:r>
            <a:r>
              <a:rPr lang="en-GB" sz="1800" dirty="0" smtClean="0">
                <a:latin typeface="+mn-lt"/>
              </a:rPr>
              <a:t>22-33 </a:t>
            </a:r>
            <a:endParaRPr lang="en-GB" sz="1800" dirty="0">
              <a:latin typeface="+mn-lt"/>
            </a:endParaRPr>
          </a:p>
          <a:p>
            <a:pPr>
              <a:spcAft>
                <a:spcPts val="1200"/>
              </a:spcAft>
            </a:pPr>
            <a:r>
              <a:rPr lang="en-GB" sz="1800" dirty="0">
                <a:latin typeface="+mn-lt"/>
              </a:rPr>
              <a:t>Alessandri, </a:t>
            </a:r>
            <a:r>
              <a:rPr lang="en-GB" sz="1800" dirty="0" err="1" smtClean="0">
                <a:latin typeface="+mn-lt"/>
              </a:rPr>
              <a:t>Eiholzer</a:t>
            </a:r>
            <a:r>
              <a:rPr lang="en-GB" sz="1800" dirty="0">
                <a:latin typeface="+mn-lt"/>
              </a:rPr>
              <a:t>, </a:t>
            </a:r>
            <a:r>
              <a:rPr lang="en-GB" sz="1800" dirty="0" err="1" smtClean="0">
                <a:latin typeface="+mn-lt"/>
              </a:rPr>
              <a:t>Williamon</a:t>
            </a:r>
            <a:r>
              <a:rPr lang="en-GB" sz="1800" dirty="0" smtClean="0">
                <a:latin typeface="+mn-lt"/>
              </a:rPr>
              <a:t> (</a:t>
            </a:r>
            <a:r>
              <a:rPr lang="en-GB" sz="1800" dirty="0">
                <a:latin typeface="+mn-lt"/>
              </a:rPr>
              <a:t>2014). </a:t>
            </a:r>
            <a:r>
              <a:rPr lang="en-GB" sz="1800" b="1" dirty="0">
                <a:latin typeface="+mn-lt"/>
              </a:rPr>
              <a:t>Reviewing critical practice: An analysis of </a:t>
            </a:r>
            <a:r>
              <a:rPr lang="en-GB" sz="1800" b="1" i="1" dirty="0">
                <a:latin typeface="+mn-lt"/>
              </a:rPr>
              <a:t>Gramophone’s</a:t>
            </a:r>
            <a:r>
              <a:rPr lang="en-GB" sz="1800" b="1" dirty="0">
                <a:latin typeface="+mn-lt"/>
              </a:rPr>
              <a:t> reviews of Beethoven’s piano </a:t>
            </a:r>
            <a:r>
              <a:rPr lang="en-GB" sz="1800" b="1" dirty="0" smtClean="0">
                <a:latin typeface="+mn-lt"/>
              </a:rPr>
              <a:t>sonatas</a:t>
            </a:r>
            <a:r>
              <a:rPr lang="en-GB" sz="1800" b="1" dirty="0">
                <a:latin typeface="+mn-lt"/>
              </a:rPr>
              <a:t>,</a:t>
            </a:r>
            <a:r>
              <a:rPr lang="en-GB" sz="1800" b="1" dirty="0" smtClean="0">
                <a:latin typeface="+mn-lt"/>
              </a:rPr>
              <a:t> </a:t>
            </a:r>
            <a:r>
              <a:rPr lang="en-GB" sz="1800" b="1" dirty="0">
                <a:latin typeface="+mn-lt"/>
              </a:rPr>
              <a:t>1923-2010</a:t>
            </a:r>
            <a:r>
              <a:rPr lang="en-GB" sz="1800" dirty="0">
                <a:latin typeface="+mn-lt"/>
              </a:rPr>
              <a:t>. </a:t>
            </a:r>
            <a:r>
              <a:rPr lang="en-GB" sz="1800" i="1" dirty="0" err="1">
                <a:latin typeface="+mn-lt"/>
              </a:rPr>
              <a:t>Musicae</a:t>
            </a:r>
            <a:r>
              <a:rPr lang="en-GB" sz="1800" i="1" dirty="0">
                <a:latin typeface="+mn-lt"/>
              </a:rPr>
              <a:t> </a:t>
            </a:r>
            <a:r>
              <a:rPr lang="en-GB" sz="1800" i="1" dirty="0" smtClean="0">
                <a:latin typeface="+mn-lt"/>
              </a:rPr>
              <a:t>Scientiae</a:t>
            </a:r>
            <a:r>
              <a:rPr lang="en-GB" sz="1800" dirty="0" smtClean="0">
                <a:latin typeface="+mn-lt"/>
              </a:rPr>
              <a:t>, 18, 131-149</a:t>
            </a:r>
            <a:endParaRPr lang="en-GB" sz="1800" dirty="0">
              <a:latin typeface="+mn-lt"/>
            </a:endParaRPr>
          </a:p>
        </p:txBody>
      </p:sp>
    </p:spTree>
    <p:extLst>
      <p:ext uri="{BB962C8B-B14F-4D97-AF65-F5344CB8AC3E}">
        <p14:creationId xmlns:p14="http://schemas.microsoft.com/office/powerpoint/2010/main" val="116407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nodeType="withEffect">
                                  <p:stCondLst>
                                    <p:cond delay="1000"/>
                                  </p:stCondLst>
                                  <p:childTnLst>
                                    <p:set>
                                      <p:cBhvr>
                                        <p:cTn id="9" dur="1" fill="hold">
                                          <p:stCondLst>
                                            <p:cond delay="0"/>
                                          </p:stCondLst>
                                        </p:cTn>
                                        <p:tgtEl>
                                          <p:spTgt spid="13">
                                            <p:txEl>
                                              <p:pRg st="0" end="0"/>
                                            </p:txEl>
                                          </p:spTgt>
                                        </p:tgtEl>
                                        <p:attrNameLst>
                                          <p:attrName>style.visibility</p:attrName>
                                        </p:attrNameLst>
                                      </p:cBhvr>
                                      <p:to>
                                        <p:strVal val="visible"/>
                                      </p:to>
                                    </p:set>
                                    <p:animEffect transition="in" filter="fade">
                                      <p:cBhvr>
                                        <p:cTn id="10" dur="500"/>
                                        <p:tgtEl>
                                          <p:spTgt spid="13">
                                            <p:txEl>
                                              <p:pRg st="0" end="0"/>
                                            </p:txEl>
                                          </p:spTgt>
                                        </p:tgtEl>
                                      </p:cBhvr>
                                    </p:animEffect>
                                  </p:childTnLst>
                                </p:cTn>
                              </p:par>
                              <p:par>
                                <p:cTn id="11" presetID="10" presetClass="entr" presetSubtype="0" fill="hold" nodeType="withEffect">
                                  <p:stCondLst>
                                    <p:cond delay="1000"/>
                                  </p:stCondLst>
                                  <p:childTnLst>
                                    <p:set>
                                      <p:cBhvr>
                                        <p:cTn id="12" dur="1" fill="hold">
                                          <p:stCondLst>
                                            <p:cond delay="0"/>
                                          </p:stCondLst>
                                        </p:cTn>
                                        <p:tgtEl>
                                          <p:spTgt spid="13">
                                            <p:txEl>
                                              <p:pRg st="1" end="1"/>
                                            </p:txEl>
                                          </p:spTgt>
                                        </p:tgtEl>
                                        <p:attrNameLst>
                                          <p:attrName>style.visibility</p:attrName>
                                        </p:attrNameLst>
                                      </p:cBhvr>
                                      <p:to>
                                        <p:strVal val="visible"/>
                                      </p:to>
                                    </p:set>
                                    <p:animEffect transition="in" filter="fade">
                                      <p:cBhvr>
                                        <p:cTn id="13" dur="500"/>
                                        <p:tgtEl>
                                          <p:spTgt spid="13">
                                            <p:txEl>
                                              <p:pRg st="1" end="1"/>
                                            </p:txEl>
                                          </p:spTgt>
                                        </p:tgtEl>
                                      </p:cBhvr>
                                    </p:animEffect>
                                  </p:childTnLst>
                                </p:cTn>
                              </p:par>
                              <p:par>
                                <p:cTn id="14" presetID="10" presetClass="entr" presetSubtype="0" fill="hold" grpId="0" nodeType="withEffect">
                                  <p:stCondLst>
                                    <p:cond delay="100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txBox="1">
            <a:spLocks/>
          </p:cNvSpPr>
          <p:nvPr/>
        </p:nvSpPr>
        <p:spPr bwMode="auto">
          <a:xfrm>
            <a:off x="179512" y="3841017"/>
            <a:ext cx="8604448" cy="1100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a:spcAft>
                <a:spcPts val="600"/>
              </a:spcAft>
              <a:buClr>
                <a:srgbClr val="115470"/>
              </a:buClr>
              <a:buSzPct val="60000"/>
              <a:buNone/>
            </a:pPr>
            <a:r>
              <a:rPr lang="en-GB" sz="2800" dirty="0" smtClean="0">
                <a:latin typeface="Garamond" panose="02020404030301010803" pitchFamily="18" charset="0"/>
                <a:cs typeface="Adobe Arabic" panose="02040503050201020203" pitchFamily="18" charset="-78"/>
              </a:rPr>
              <a:t>Critics’ View on</a:t>
            </a:r>
          </a:p>
          <a:p>
            <a:pPr marL="0" indent="0">
              <a:spcAft>
                <a:spcPts val="600"/>
              </a:spcAft>
              <a:buClr>
                <a:srgbClr val="115470"/>
              </a:buClr>
              <a:buSzPct val="60000"/>
              <a:buNone/>
            </a:pPr>
            <a:r>
              <a:rPr lang="en-GB" sz="2800" dirty="0" smtClean="0">
                <a:latin typeface="Garamond" panose="02020404030301010803" pitchFamily="18" charset="0"/>
                <a:cs typeface="Adobe Arabic" panose="02040503050201020203" pitchFamily="18" charset="-78"/>
              </a:rPr>
              <a:t>The </a:t>
            </a:r>
            <a:r>
              <a:rPr lang="en-GB" sz="2800" b="1" dirty="0" smtClean="0">
                <a:latin typeface="Garamond" panose="02020404030301010803" pitchFamily="18" charset="0"/>
                <a:cs typeface="Adobe Arabic" panose="02040503050201020203" pitchFamily="18" charset="-78"/>
              </a:rPr>
              <a:t>Role</a:t>
            </a:r>
            <a:r>
              <a:rPr lang="en-GB" sz="2800" dirty="0" smtClean="0">
                <a:latin typeface="Garamond" panose="02020404030301010803" pitchFamily="18" charset="0"/>
                <a:cs typeface="Adobe Arabic" panose="02040503050201020203" pitchFamily="18" charset="-78"/>
              </a:rPr>
              <a:t> and </a:t>
            </a:r>
            <a:r>
              <a:rPr lang="en-GB" sz="2800" b="1" dirty="0" smtClean="0">
                <a:latin typeface="Garamond" panose="02020404030301010803" pitchFamily="18" charset="0"/>
                <a:cs typeface="Adobe Arabic" panose="02040503050201020203" pitchFamily="18" charset="-78"/>
              </a:rPr>
              <a:t>Impact</a:t>
            </a:r>
            <a:r>
              <a:rPr lang="en-GB" sz="2800" dirty="0" smtClean="0">
                <a:latin typeface="Garamond" panose="02020404030301010803" pitchFamily="18" charset="0"/>
                <a:cs typeface="Adobe Arabic" panose="02040503050201020203" pitchFamily="18" charset="-78"/>
              </a:rPr>
              <a:t> of Music Criticism</a:t>
            </a:r>
          </a:p>
          <a:p>
            <a:pPr marL="0" indent="0">
              <a:lnSpc>
                <a:spcPct val="150000"/>
              </a:lnSpc>
              <a:buClr>
                <a:srgbClr val="0C3D50"/>
              </a:buClr>
              <a:buSzPct val="60000"/>
              <a:buNone/>
            </a:pPr>
            <a:endParaRPr lang="en-GB" sz="2800" dirty="0" smtClean="0">
              <a:latin typeface="Garamond" panose="02020404030301010803" pitchFamily="18" charset="0"/>
              <a:cs typeface="Adobe Arabic" panose="02040503050201020203" pitchFamily="18" charset="-78"/>
            </a:endParaRPr>
          </a:p>
          <a:p>
            <a:pPr marL="0" indent="0">
              <a:lnSpc>
                <a:spcPct val="150000"/>
              </a:lnSpc>
              <a:buClr>
                <a:srgbClr val="0C3D50"/>
              </a:buClr>
              <a:buSzPct val="60000"/>
              <a:buNone/>
            </a:pPr>
            <a:endParaRPr lang="en-GB" sz="2800" i="1" dirty="0" smtClean="0">
              <a:latin typeface="Garamond" panose="02020404030301010803" pitchFamily="18" charset="0"/>
              <a:cs typeface="Adobe Arabic" panose="02040503050201020203" pitchFamily="18" charset="-78"/>
            </a:endParaRPr>
          </a:p>
        </p:txBody>
      </p:sp>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ea typeface="Calibri"/>
              </a:rPr>
              <a:t>INTRODUCTION</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5" name="Text Box 17"/>
          <p:cNvSpPr txBox="1">
            <a:spLocks noChangeArrowheads="1"/>
          </p:cNvSpPr>
          <p:nvPr/>
        </p:nvSpPr>
        <p:spPr bwMode="auto">
          <a:xfrm>
            <a:off x="188044" y="1054477"/>
            <a:ext cx="8955956"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Review Product: </a:t>
            </a:r>
            <a:b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b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What critics write about</a:t>
            </a:r>
          </a:p>
          <a:p>
            <a:pPr eaLnBrk="1" hangingPunct="1">
              <a:spcBef>
                <a:spcPct val="50000"/>
              </a:spcBef>
            </a:pPr>
            <a:endParaRPr lang="en-GB" sz="105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endParaRPr>
          </a:p>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Process of Reviewing:</a:t>
            </a:r>
            <a: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
            </a:r>
            <a:br>
              <a:rPr lang="en-GB" sz="3200" dirty="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b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Critics’ intentions and believes</a:t>
            </a:r>
          </a:p>
        </p:txBody>
      </p:sp>
      <p:sp>
        <p:nvSpPr>
          <p:cNvPr id="18" name="Rechteck 17"/>
          <p:cNvSpPr/>
          <p:nvPr/>
        </p:nvSpPr>
        <p:spPr>
          <a:xfrm>
            <a:off x="0" y="908720"/>
            <a:ext cx="9144000" cy="1556792"/>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1229353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15">
                                            <p:txEl>
                                              <p:pRg st="2" end="2"/>
                                            </p:txEl>
                                          </p:spTgt>
                                        </p:tgtEl>
                                        <p:attrNameLst>
                                          <p:attrName>style.visibility</p:attrName>
                                        </p:attrNameLst>
                                      </p:cBhvr>
                                      <p:to>
                                        <p:strVal val="visible"/>
                                      </p:to>
                                    </p:set>
                                    <p:animEffect transition="in" filter="fade">
                                      <p:cBhvr>
                                        <p:cTn id="7" dur="500"/>
                                        <p:tgtEl>
                                          <p:spTgt spid="15">
                                            <p:txEl>
                                              <p:pRg st="2" end="2"/>
                                            </p:txEl>
                                          </p:spTgt>
                                        </p:tgtEl>
                                      </p:cBhvr>
                                    </p:animEffect>
                                  </p:childTnLst>
                                </p:cTn>
                              </p:par>
                              <p:par>
                                <p:cTn id="8" presetID="10" presetClass="entr" presetSubtype="0" fill="hold" grpId="0" nodeType="withEffect">
                                  <p:stCondLst>
                                    <p:cond delay="100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250"/>
                                        <p:tgtEl>
                                          <p:spTgt spid="18"/>
                                        </p:tgtEl>
                                      </p:cBhvr>
                                    </p:animEffect>
                                  </p:childTnLst>
                                </p:cTn>
                              </p:par>
                              <p:par>
                                <p:cTn id="11" presetID="10" presetClass="entr" presetSubtype="0" fill="hold" grpId="0" nodeType="withEffect">
                                  <p:stCondLst>
                                    <p:cond delay="100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ea typeface="Calibri"/>
              </a:rPr>
              <a:t>INTRODUCTION</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5" name="Text Box 17"/>
          <p:cNvSpPr txBox="1">
            <a:spLocks noChangeArrowheads="1"/>
          </p:cNvSpPr>
          <p:nvPr/>
        </p:nvSpPr>
        <p:spPr bwMode="auto">
          <a:xfrm>
            <a:off x="-5080" y="1919734"/>
            <a:ext cx="914908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ctr" eaLnBrk="1" hangingPunct="1">
              <a:spcBef>
                <a:spcPct val="50000"/>
              </a:spcBef>
            </a:pPr>
            <a:r>
              <a:rPr lang="en-GB" sz="36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Critic View</a:t>
            </a:r>
          </a:p>
        </p:txBody>
      </p:sp>
    </p:spTree>
    <p:extLst>
      <p:ext uri="{BB962C8B-B14F-4D97-AF65-F5344CB8AC3E}">
        <p14:creationId xmlns:p14="http://schemas.microsoft.com/office/powerpoint/2010/main" val="1414064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txBox="1">
            <a:spLocks/>
          </p:cNvSpPr>
          <p:nvPr/>
        </p:nvSpPr>
        <p:spPr bwMode="auto">
          <a:xfrm>
            <a:off x="188044" y="1824792"/>
            <a:ext cx="9064476" cy="5033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defTabSz="714375">
              <a:spcAft>
                <a:spcPts val="1800"/>
              </a:spcAft>
              <a:buClr>
                <a:schemeClr val="accent5">
                  <a:lumMod val="50000"/>
                </a:schemeClr>
              </a:buClr>
              <a:buSzPct val="60000"/>
              <a:buNone/>
            </a:pPr>
            <a:r>
              <a:rPr lang="en-GB" sz="2800" b="1" dirty="0" smtClean="0">
                <a:latin typeface="Garamond" panose="02020404030301010803" pitchFamily="18" charset="0"/>
                <a:cs typeface="Adobe Arabic" panose="02040503050201020203" pitchFamily="18" charset="-78"/>
              </a:rPr>
              <a:t>8 English / 6 German speaking</a:t>
            </a:r>
            <a:r>
              <a:rPr lang="en-GB" sz="2800" dirty="0" smtClean="0">
                <a:latin typeface="Garamond" panose="02020404030301010803" pitchFamily="18" charset="0"/>
                <a:cs typeface="Adobe Arabic" panose="02040503050201020203" pitchFamily="18" charset="-78"/>
              </a:rPr>
              <a:t/>
            </a:r>
            <a:br>
              <a:rPr lang="en-GB" sz="2800" dirty="0" smtClean="0">
                <a:latin typeface="Garamond" panose="02020404030301010803" pitchFamily="18" charset="0"/>
                <a:cs typeface="Adobe Arabic" panose="02040503050201020203" pitchFamily="18" charset="-78"/>
              </a:rPr>
            </a:br>
            <a:r>
              <a:rPr lang="en-GB" sz="2400" dirty="0" smtClean="0">
                <a:latin typeface="Garamond" panose="02020404030301010803" pitchFamily="18" charset="0"/>
                <a:cs typeface="Adobe Arabic" panose="02040503050201020203" pitchFamily="18" charset="-78"/>
              </a:rPr>
              <a:t>Age 32 – 76; 2 women / 12 men </a:t>
            </a:r>
          </a:p>
          <a:p>
            <a:pPr marL="0" indent="0" defTabSz="714375">
              <a:spcAft>
                <a:spcPts val="1800"/>
              </a:spcAft>
              <a:buClr>
                <a:schemeClr val="accent5">
                  <a:lumMod val="50000"/>
                </a:schemeClr>
              </a:buClr>
              <a:buSzPct val="60000"/>
              <a:buNone/>
            </a:pPr>
            <a:r>
              <a:rPr lang="en-GB" sz="2800" dirty="0">
                <a:latin typeface="Garamond" panose="02020404030301010803" pitchFamily="18" charset="0"/>
                <a:cs typeface="Adobe Arabic" panose="02040503050201020203" pitchFamily="18" charset="-78"/>
              </a:rPr>
              <a:t>	</a:t>
            </a:r>
            <a:r>
              <a:rPr lang="en-GB" sz="2800" b="1" dirty="0" smtClean="0">
                <a:latin typeface="Garamond" panose="02020404030301010803" pitchFamily="18" charset="0"/>
                <a:cs typeface="Adobe Arabic" panose="02040503050201020203" pitchFamily="18" charset="-78"/>
              </a:rPr>
              <a:t>32 year professional activity </a:t>
            </a:r>
            <a:r>
              <a:rPr lang="en-GB" sz="2400" dirty="0">
                <a:latin typeface="Garamond" panose="02020404030301010803" pitchFamily="18" charset="0"/>
                <a:cs typeface="Adobe Arabic" panose="02040503050201020203" pitchFamily="18" charset="-78"/>
              </a:rPr>
              <a:t>(</a:t>
            </a:r>
            <a:r>
              <a:rPr lang="en-GB" sz="2400" dirty="0" smtClean="0">
                <a:latin typeface="Garamond" panose="02020404030301010803" pitchFamily="18" charset="0"/>
                <a:cs typeface="Adobe Arabic" panose="02040503050201020203" pitchFamily="18" charset="-78"/>
              </a:rPr>
              <a:t>40 reviews in a year)</a:t>
            </a:r>
            <a:br>
              <a:rPr lang="en-GB" sz="2400" dirty="0" smtClean="0">
                <a:latin typeface="Garamond" panose="02020404030301010803" pitchFamily="18" charset="0"/>
                <a:cs typeface="Adobe Arabic" panose="02040503050201020203" pitchFamily="18" charset="-78"/>
              </a:rPr>
            </a:br>
            <a:r>
              <a:rPr lang="en-GB" sz="2800" dirty="0" smtClean="0">
                <a:latin typeface="Garamond" panose="02020404030301010803" pitchFamily="18" charset="0"/>
                <a:cs typeface="Adobe Arabic" panose="02040503050201020203" pitchFamily="18" charset="-78"/>
              </a:rPr>
              <a:t>	</a:t>
            </a:r>
            <a:r>
              <a:rPr lang="en-GB" sz="2400" dirty="0" smtClean="0">
                <a:latin typeface="Garamond" panose="02020404030301010803" pitchFamily="18" charset="0"/>
                <a:cs typeface="Adobe Arabic" panose="02040503050201020203" pitchFamily="18" charset="-78"/>
              </a:rPr>
              <a:t>BBC Music, Gramophone, </a:t>
            </a:r>
            <a:r>
              <a:rPr lang="en-GB" sz="2400" dirty="0" err="1" smtClean="0">
                <a:latin typeface="Garamond" panose="02020404030301010803" pitchFamily="18" charset="0"/>
                <a:cs typeface="Adobe Arabic" panose="02040503050201020203" pitchFamily="18" charset="-78"/>
              </a:rPr>
              <a:t>Fono</a:t>
            </a:r>
            <a:r>
              <a:rPr lang="en-GB" sz="2400" dirty="0" smtClean="0">
                <a:latin typeface="Garamond" panose="02020404030301010803" pitchFamily="18" charset="0"/>
                <a:cs typeface="Adobe Arabic" panose="02040503050201020203" pitchFamily="18" charset="-78"/>
              </a:rPr>
              <a:t> Forum, Rondo, etc.</a:t>
            </a:r>
          </a:p>
          <a:p>
            <a:pPr marL="0" indent="0" defTabSz="714375">
              <a:spcAft>
                <a:spcPts val="1800"/>
              </a:spcAft>
              <a:buClr>
                <a:schemeClr val="accent5">
                  <a:lumMod val="50000"/>
                </a:schemeClr>
              </a:buClr>
              <a:buSzPct val="60000"/>
              <a:buNone/>
            </a:pPr>
            <a:r>
              <a:rPr lang="en-GB" sz="2400" dirty="0">
                <a:latin typeface="Garamond" panose="02020404030301010803" pitchFamily="18" charset="0"/>
                <a:cs typeface="Adobe Arabic" panose="02040503050201020203" pitchFamily="18" charset="-78"/>
              </a:rPr>
              <a:t>	</a:t>
            </a:r>
            <a:r>
              <a:rPr lang="en-GB" sz="2400" dirty="0" smtClean="0">
                <a:latin typeface="Garamond" panose="02020404030301010803" pitchFamily="18" charset="0"/>
                <a:cs typeface="Adobe Arabic" panose="02040503050201020203" pitchFamily="18" charset="-78"/>
              </a:rPr>
              <a:t>	</a:t>
            </a:r>
            <a:r>
              <a:rPr lang="en-GB" sz="2800" b="1" dirty="0" smtClean="0">
                <a:latin typeface="Garamond" panose="02020404030301010803" pitchFamily="18" charset="0"/>
                <a:cs typeface="Adobe Arabic" panose="02040503050201020203" pitchFamily="18" charset="-78"/>
              </a:rPr>
              <a:t>Rich, varied experience</a:t>
            </a:r>
            <a:r>
              <a:rPr lang="en-GB" sz="2400" dirty="0" smtClean="0">
                <a:latin typeface="Garamond" panose="02020404030301010803" pitchFamily="18" charset="0"/>
                <a:cs typeface="Adobe Arabic" panose="02040503050201020203" pitchFamily="18" charset="-78"/>
              </a:rPr>
              <a:t/>
            </a:r>
            <a:br>
              <a:rPr lang="en-GB" sz="2400" dirty="0" smtClean="0">
                <a:latin typeface="Garamond" panose="02020404030301010803" pitchFamily="18" charset="0"/>
                <a:cs typeface="Adobe Arabic" panose="02040503050201020203" pitchFamily="18" charset="-78"/>
              </a:rPr>
            </a:br>
            <a:r>
              <a:rPr lang="en-GB" sz="2400" dirty="0" smtClean="0">
                <a:latin typeface="Garamond" panose="02020404030301010803" pitchFamily="18" charset="0"/>
                <a:cs typeface="Adobe Arabic" panose="02040503050201020203" pitchFamily="18" charset="-78"/>
              </a:rPr>
              <a:t>		Active performers, editors, record producers</a:t>
            </a:r>
            <a:endParaRPr lang="en-GB" sz="2800" dirty="0" smtClean="0">
              <a:latin typeface="Garamond" panose="02020404030301010803" pitchFamily="18" charset="0"/>
              <a:cs typeface="Adobe Arabic" panose="02040503050201020203" pitchFamily="18" charset="-78"/>
            </a:endParaRPr>
          </a:p>
          <a:p>
            <a:pPr marL="0" indent="0" defTabSz="714375">
              <a:spcAft>
                <a:spcPts val="1800"/>
              </a:spcAft>
              <a:buClr>
                <a:schemeClr val="accent5">
                  <a:lumMod val="50000"/>
                </a:schemeClr>
              </a:buClr>
              <a:buSzPct val="60000"/>
              <a:buNone/>
            </a:pPr>
            <a:r>
              <a:rPr lang="en-GB" sz="2800" dirty="0">
                <a:latin typeface="Garamond" panose="02020404030301010803" pitchFamily="18" charset="0"/>
                <a:cs typeface="Adobe Arabic" panose="02040503050201020203" pitchFamily="18" charset="-78"/>
              </a:rPr>
              <a:t>	</a:t>
            </a:r>
            <a:r>
              <a:rPr lang="en-GB" sz="2800" dirty="0" smtClean="0">
                <a:latin typeface="Garamond" panose="02020404030301010803" pitchFamily="18" charset="0"/>
                <a:cs typeface="Adobe Arabic" panose="02040503050201020203" pitchFamily="18" charset="-78"/>
              </a:rPr>
              <a:t>		</a:t>
            </a:r>
            <a:r>
              <a:rPr lang="en-GB" sz="2800" b="1" dirty="0" smtClean="0">
                <a:latin typeface="Garamond" panose="02020404030301010803" pitchFamily="18" charset="0"/>
                <a:cs typeface="Adobe Arabic" panose="02040503050201020203" pitchFamily="18" charset="-78"/>
              </a:rPr>
              <a:t>High Musical Sophistication Index </a:t>
            </a:r>
            <a:r>
              <a:rPr lang="en-GB" sz="2400" dirty="0" smtClean="0">
                <a:latin typeface="Garamond" panose="02020404030301010803" pitchFamily="18" charset="0"/>
                <a:cs typeface="Adobe Arabic" panose="02040503050201020203" pitchFamily="18" charset="-78"/>
              </a:rPr>
              <a:t>(</a:t>
            </a:r>
            <a:r>
              <a:rPr lang="en-GB" sz="2400" dirty="0" err="1" smtClean="0">
                <a:latin typeface="Garamond" panose="02020404030301010803" pitchFamily="18" charset="0"/>
                <a:cs typeface="Adobe Arabic" panose="02040503050201020203" pitchFamily="18" charset="-78"/>
              </a:rPr>
              <a:t>GoldMSI</a:t>
            </a:r>
            <a:r>
              <a:rPr lang="en-GB" sz="2400" dirty="0" smtClean="0">
                <a:latin typeface="Garamond" panose="02020404030301010803" pitchFamily="18" charset="0"/>
                <a:cs typeface="Adobe Arabic" panose="02040503050201020203" pitchFamily="18" charset="-78"/>
              </a:rPr>
              <a:t>)</a:t>
            </a:r>
            <a:br>
              <a:rPr lang="en-GB" sz="2400" dirty="0" smtClean="0">
                <a:latin typeface="Garamond" panose="02020404030301010803" pitchFamily="18" charset="0"/>
                <a:cs typeface="Adobe Arabic" panose="02040503050201020203" pitchFamily="18" charset="-78"/>
              </a:rPr>
            </a:br>
            <a:r>
              <a:rPr lang="en-GB" sz="2400" dirty="0" smtClean="0">
                <a:latin typeface="Garamond" panose="02020404030301010803" pitchFamily="18" charset="0"/>
                <a:cs typeface="Adobe Arabic" panose="02040503050201020203" pitchFamily="18" charset="-78"/>
              </a:rPr>
              <a:t>			Critics’ average 102.79 vs. population 81.58 </a:t>
            </a:r>
            <a:endParaRPr lang="en-GB" sz="3200" dirty="0" smtClean="0">
              <a:latin typeface="Garamond" panose="02020404030301010803" pitchFamily="18" charset="0"/>
              <a:cs typeface="Adobe Arabic" panose="02040503050201020203" pitchFamily="18" charset="-78"/>
            </a:endParaRPr>
          </a:p>
          <a:p>
            <a:pPr marL="0" indent="0">
              <a:spcAft>
                <a:spcPts val="1200"/>
              </a:spcAft>
              <a:buClr>
                <a:schemeClr val="accent5">
                  <a:lumMod val="50000"/>
                </a:schemeClr>
              </a:buClr>
              <a:buSzPct val="60000"/>
              <a:buNone/>
            </a:pPr>
            <a:r>
              <a:rPr lang="en-GB" sz="2800" dirty="0">
                <a:latin typeface="Garamond" panose="02020404030301010803" pitchFamily="18" charset="0"/>
                <a:cs typeface="Adobe Arabic" panose="02040503050201020203" pitchFamily="18" charset="-78"/>
              </a:rPr>
              <a:t>	</a:t>
            </a:r>
          </a:p>
        </p:txBody>
      </p:sp>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ea typeface="Calibri"/>
              </a:rPr>
              <a:t>METHOD</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5" name="Text Box 17"/>
          <p:cNvSpPr txBox="1">
            <a:spLocks noChangeArrowheads="1"/>
          </p:cNvSpPr>
          <p:nvPr/>
        </p:nvSpPr>
        <p:spPr bwMode="auto">
          <a:xfrm>
            <a:off x="188044" y="1054477"/>
            <a:ext cx="895595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Critics</a:t>
            </a:r>
          </a:p>
        </p:txBody>
      </p:sp>
      <p:grpSp>
        <p:nvGrpSpPr>
          <p:cNvPr id="9" name="Gruppieren 8"/>
          <p:cNvGrpSpPr/>
          <p:nvPr/>
        </p:nvGrpSpPr>
        <p:grpSpPr>
          <a:xfrm>
            <a:off x="179512" y="1835299"/>
            <a:ext cx="2052000" cy="1260000"/>
            <a:chOff x="642040" y="1360725"/>
            <a:chExt cx="2052000" cy="1260000"/>
          </a:xfrm>
        </p:grpSpPr>
        <p:cxnSp>
          <p:nvCxnSpPr>
            <p:cNvPr id="10" name="Gerade Verbindung 9"/>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71421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12">
                                            <p:txEl>
                                              <p:pRg st="0" end="0"/>
                                            </p:txEl>
                                          </p:spTgt>
                                        </p:tgtEl>
                                        <p:attrNameLst>
                                          <p:attrName>style.visibility</p:attrName>
                                        </p:attrNameLst>
                                      </p:cBhvr>
                                      <p:to>
                                        <p:strVal val="visible"/>
                                      </p:to>
                                    </p:set>
                                    <p:animEffect transition="in" filter="fade">
                                      <p:cBhvr>
                                        <p:cTn id="14" dur="500"/>
                                        <p:tgtEl>
                                          <p:spTgt spid="12">
                                            <p:txEl>
                                              <p:pRg st="0" end="0"/>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par>
                                <p:cTn id="18" presetID="10" presetClass="entr" presetSubtype="0" fill="hold" nodeType="withEffect">
                                  <p:stCondLst>
                                    <p:cond delay="0"/>
                                  </p:stCondLst>
                                  <p:childTnLst>
                                    <p:set>
                                      <p:cBhvr>
                                        <p:cTn id="19" dur="1" fill="hold">
                                          <p:stCondLst>
                                            <p:cond delay="0"/>
                                          </p:stCondLst>
                                        </p:cTn>
                                        <p:tgtEl>
                                          <p:spTgt spid="12">
                                            <p:txEl>
                                              <p:pRg st="1" end="1"/>
                                            </p:txEl>
                                          </p:spTgt>
                                        </p:tgtEl>
                                        <p:attrNameLst>
                                          <p:attrName>style.visibility</p:attrName>
                                        </p:attrNameLst>
                                      </p:cBhvr>
                                      <p:to>
                                        <p:strVal val="visible"/>
                                      </p:to>
                                    </p:set>
                                    <p:animEffect transition="in" filter="fade">
                                      <p:cBhvr>
                                        <p:cTn id="20" dur="500"/>
                                        <p:tgtEl>
                                          <p:spTgt spid="12">
                                            <p:txEl>
                                              <p:pRg st="1" end="1"/>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2">
                                            <p:txEl>
                                              <p:pRg st="2" end="2"/>
                                            </p:txEl>
                                          </p:spTgt>
                                        </p:tgtEl>
                                        <p:attrNameLst>
                                          <p:attrName>style.visibility</p:attrName>
                                        </p:attrNameLst>
                                      </p:cBhvr>
                                      <p:to>
                                        <p:strVal val="visible"/>
                                      </p:to>
                                    </p:set>
                                    <p:animEffect transition="in" filter="fade">
                                      <p:cBhvr>
                                        <p:cTn id="23" dur="500"/>
                                        <p:tgtEl>
                                          <p:spTgt spid="12">
                                            <p:txEl>
                                              <p:pRg st="2" end="2"/>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2">
                                            <p:txEl>
                                              <p:pRg st="3" end="3"/>
                                            </p:txEl>
                                          </p:spTgt>
                                        </p:tgtEl>
                                        <p:attrNameLst>
                                          <p:attrName>style.visibility</p:attrName>
                                        </p:attrNameLst>
                                      </p:cBhvr>
                                      <p:to>
                                        <p:strVal val="visible"/>
                                      </p:to>
                                    </p:set>
                                    <p:animEffect transition="in" filter="fade">
                                      <p:cBhvr>
                                        <p:cTn id="26" dur="5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txBox="1">
            <a:spLocks/>
          </p:cNvSpPr>
          <p:nvPr/>
        </p:nvSpPr>
        <p:spPr bwMode="auto">
          <a:xfrm>
            <a:off x="188044" y="1824792"/>
            <a:ext cx="8955956" cy="5033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defTabSz="714375">
              <a:spcAft>
                <a:spcPts val="1800"/>
              </a:spcAft>
              <a:buClr>
                <a:schemeClr val="accent5">
                  <a:lumMod val="50000"/>
                </a:schemeClr>
              </a:buClr>
              <a:buSzPct val="60000"/>
              <a:buNone/>
            </a:pPr>
            <a:r>
              <a:rPr lang="en-GB" sz="2800" b="1" dirty="0" smtClean="0">
                <a:latin typeface="Garamond" panose="02020404030301010803" pitchFamily="18" charset="0"/>
                <a:cs typeface="Adobe Arabic" panose="02040503050201020203" pitchFamily="18" charset="-78"/>
              </a:rPr>
              <a:t>Summer 2016</a:t>
            </a:r>
            <a:r>
              <a:rPr lang="en-GB" sz="2800" dirty="0" smtClean="0">
                <a:latin typeface="Garamond" panose="02020404030301010803" pitchFamily="18" charset="0"/>
                <a:cs typeface="Adobe Arabic" panose="02040503050201020203" pitchFamily="18" charset="-78"/>
              </a:rPr>
              <a:t/>
            </a:r>
            <a:br>
              <a:rPr lang="en-GB" sz="2800" dirty="0" smtClean="0">
                <a:latin typeface="Garamond" panose="02020404030301010803" pitchFamily="18" charset="0"/>
                <a:cs typeface="Adobe Arabic" panose="02040503050201020203" pitchFamily="18" charset="-78"/>
              </a:rPr>
            </a:br>
            <a:r>
              <a:rPr lang="en-GB" sz="2400" dirty="0" smtClean="0">
                <a:latin typeface="Garamond" panose="02020404030301010803" pitchFamily="18" charset="0"/>
                <a:cs typeface="Adobe Arabic" panose="02040503050201020203" pitchFamily="18" charset="-78"/>
              </a:rPr>
              <a:t>UK, Germany, Switzerland</a:t>
            </a:r>
          </a:p>
          <a:p>
            <a:pPr marL="0" indent="0" defTabSz="714375">
              <a:spcAft>
                <a:spcPts val="1800"/>
              </a:spcAft>
              <a:buClr>
                <a:schemeClr val="accent5">
                  <a:lumMod val="50000"/>
                </a:schemeClr>
              </a:buClr>
              <a:buSzPct val="60000"/>
              <a:buNone/>
            </a:pPr>
            <a:r>
              <a:rPr lang="en-GB" sz="2800" dirty="0">
                <a:latin typeface="Garamond" panose="02020404030301010803" pitchFamily="18" charset="0"/>
                <a:cs typeface="Adobe Arabic" panose="02040503050201020203" pitchFamily="18" charset="-78"/>
              </a:rPr>
              <a:t>	</a:t>
            </a:r>
            <a:r>
              <a:rPr lang="en-GB" sz="2800" b="1" dirty="0" smtClean="0">
                <a:latin typeface="Garamond" panose="02020404030301010803" pitchFamily="18" charset="0"/>
                <a:cs typeface="Adobe Arabic" panose="02040503050201020203" pitchFamily="18" charset="-78"/>
              </a:rPr>
              <a:t>In-depth</a:t>
            </a:r>
            <a:r>
              <a:rPr lang="en-GB" sz="2800" dirty="0" smtClean="0">
                <a:latin typeface="Garamond" panose="02020404030301010803" pitchFamily="18" charset="0"/>
                <a:cs typeface="Adobe Arabic" panose="02040503050201020203" pitchFamily="18" charset="-78"/>
              </a:rPr>
              <a:t/>
            </a:r>
            <a:br>
              <a:rPr lang="en-GB" sz="2800" dirty="0" smtClean="0">
                <a:latin typeface="Garamond" panose="02020404030301010803" pitchFamily="18" charset="0"/>
                <a:cs typeface="Adobe Arabic" panose="02040503050201020203" pitchFamily="18" charset="-78"/>
              </a:rPr>
            </a:br>
            <a:r>
              <a:rPr lang="en-GB" sz="2800" dirty="0" smtClean="0">
                <a:latin typeface="Garamond" panose="02020404030301010803" pitchFamily="18" charset="0"/>
                <a:cs typeface="Adobe Arabic" panose="02040503050201020203" pitchFamily="18" charset="-78"/>
              </a:rPr>
              <a:t>	</a:t>
            </a:r>
            <a:r>
              <a:rPr lang="en-GB" sz="2400" dirty="0" smtClean="0">
                <a:latin typeface="Garamond" panose="02020404030301010803" pitchFamily="18" charset="0"/>
                <a:cs typeface="Adobe Arabic" panose="02040503050201020203" pitchFamily="18" charset="-78"/>
              </a:rPr>
              <a:t>Average length 1hr 42’ (range 1hr 12’ – 2hrs 57’) </a:t>
            </a:r>
          </a:p>
          <a:p>
            <a:pPr marL="0" indent="0" defTabSz="714375">
              <a:spcAft>
                <a:spcPts val="1800"/>
              </a:spcAft>
              <a:buClr>
                <a:schemeClr val="accent5">
                  <a:lumMod val="50000"/>
                </a:schemeClr>
              </a:buClr>
              <a:buSzPct val="60000"/>
              <a:buNone/>
            </a:pPr>
            <a:r>
              <a:rPr lang="en-GB" sz="2400" dirty="0">
                <a:latin typeface="Garamond" panose="02020404030301010803" pitchFamily="18" charset="0"/>
                <a:cs typeface="Adobe Arabic" panose="02040503050201020203" pitchFamily="18" charset="-78"/>
              </a:rPr>
              <a:t>	</a:t>
            </a:r>
            <a:r>
              <a:rPr lang="en-GB" sz="2400" dirty="0" smtClean="0">
                <a:latin typeface="Garamond" panose="02020404030301010803" pitchFamily="18" charset="0"/>
                <a:cs typeface="Adobe Arabic" panose="02040503050201020203" pitchFamily="18" charset="-78"/>
              </a:rPr>
              <a:t>	</a:t>
            </a:r>
            <a:r>
              <a:rPr lang="en-GB" sz="2800" b="1" dirty="0" smtClean="0">
                <a:latin typeface="Garamond" panose="02020404030301010803" pitchFamily="18" charset="0"/>
                <a:cs typeface="Adobe Arabic" panose="02040503050201020203" pitchFamily="18" charset="-78"/>
              </a:rPr>
              <a:t>Semi-structured</a:t>
            </a:r>
            <a:r>
              <a:rPr lang="en-GB" sz="2400" dirty="0" smtClean="0">
                <a:latin typeface="Garamond" panose="02020404030301010803" pitchFamily="18" charset="0"/>
                <a:cs typeface="Adobe Arabic" panose="02040503050201020203" pitchFamily="18" charset="-78"/>
              </a:rPr>
              <a:t/>
            </a:r>
            <a:br>
              <a:rPr lang="en-GB" sz="2400" dirty="0" smtClean="0">
                <a:latin typeface="Garamond" panose="02020404030301010803" pitchFamily="18" charset="0"/>
                <a:cs typeface="Adobe Arabic" panose="02040503050201020203" pitchFamily="18" charset="-78"/>
              </a:rPr>
            </a:br>
            <a:r>
              <a:rPr lang="en-GB" sz="2400" dirty="0" smtClean="0">
                <a:latin typeface="Garamond" panose="02020404030301010803" pitchFamily="18" charset="0"/>
                <a:cs typeface="Adobe Arabic" panose="02040503050201020203" pitchFamily="18" charset="-78"/>
              </a:rPr>
              <a:t>		Review content</a:t>
            </a:r>
            <a:br>
              <a:rPr lang="en-GB" sz="2400" dirty="0" smtClean="0">
                <a:latin typeface="Garamond" panose="02020404030301010803" pitchFamily="18" charset="0"/>
                <a:cs typeface="Adobe Arabic" panose="02040503050201020203" pitchFamily="18" charset="-78"/>
              </a:rPr>
            </a:br>
            <a:r>
              <a:rPr lang="en-GB" sz="2400" dirty="0" smtClean="0">
                <a:latin typeface="Garamond" panose="02020404030301010803" pitchFamily="18" charset="0"/>
                <a:cs typeface="Adobe Arabic" panose="02040503050201020203" pitchFamily="18" charset="-78"/>
              </a:rPr>
              <a:t>		Use of language, style, rhetoric</a:t>
            </a:r>
            <a:br>
              <a:rPr lang="en-GB" sz="2400" dirty="0" smtClean="0">
                <a:latin typeface="Garamond" panose="02020404030301010803" pitchFamily="18" charset="0"/>
                <a:cs typeface="Adobe Arabic" panose="02040503050201020203" pitchFamily="18" charset="-78"/>
              </a:rPr>
            </a:br>
            <a:r>
              <a:rPr lang="en-GB" sz="2400" dirty="0" smtClean="0">
                <a:latin typeface="Garamond" panose="02020404030301010803" pitchFamily="18" charset="0"/>
                <a:cs typeface="Adobe Arabic" panose="02040503050201020203" pitchFamily="18" charset="-78"/>
              </a:rPr>
              <a:t>		Role of professional criticism</a:t>
            </a:r>
          </a:p>
          <a:p>
            <a:pPr marL="0" indent="0" defTabSz="714375">
              <a:spcAft>
                <a:spcPts val="1800"/>
              </a:spcAft>
              <a:buClr>
                <a:schemeClr val="accent5">
                  <a:lumMod val="50000"/>
                </a:schemeClr>
              </a:buClr>
              <a:buSzPct val="60000"/>
              <a:buNone/>
            </a:pPr>
            <a:endParaRPr lang="en-GB" sz="2800" dirty="0" smtClean="0">
              <a:latin typeface="Garamond" panose="02020404030301010803" pitchFamily="18" charset="0"/>
              <a:cs typeface="Adobe Arabic" panose="02040503050201020203" pitchFamily="18" charset="-78"/>
            </a:endParaRPr>
          </a:p>
          <a:p>
            <a:pPr marL="0" indent="0" defTabSz="714375">
              <a:spcAft>
                <a:spcPts val="1800"/>
              </a:spcAft>
              <a:buClr>
                <a:schemeClr val="accent5">
                  <a:lumMod val="50000"/>
                </a:schemeClr>
              </a:buClr>
              <a:buSzPct val="60000"/>
              <a:buNone/>
            </a:pPr>
            <a:r>
              <a:rPr lang="en-GB" sz="2800" dirty="0">
                <a:latin typeface="Garamond" panose="02020404030301010803" pitchFamily="18" charset="0"/>
                <a:cs typeface="Adobe Arabic" panose="02040503050201020203" pitchFamily="18" charset="-78"/>
              </a:rPr>
              <a:t>	</a:t>
            </a:r>
            <a:r>
              <a:rPr lang="en-GB" sz="2800" dirty="0" smtClean="0">
                <a:latin typeface="Garamond" panose="02020404030301010803" pitchFamily="18" charset="0"/>
                <a:cs typeface="Adobe Arabic" panose="02040503050201020203" pitchFamily="18" charset="-78"/>
              </a:rPr>
              <a:t>		</a:t>
            </a:r>
            <a:r>
              <a:rPr lang="en-GB" sz="2800" dirty="0">
                <a:latin typeface="Garamond" panose="02020404030301010803" pitchFamily="18" charset="0"/>
                <a:cs typeface="Adobe Arabic" panose="02040503050201020203" pitchFamily="18" charset="-78"/>
              </a:rPr>
              <a:t>	</a:t>
            </a:r>
          </a:p>
        </p:txBody>
      </p:sp>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ea typeface="Calibri"/>
              </a:rPr>
              <a:t>METHOD</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5" name="Text Box 17"/>
          <p:cNvSpPr txBox="1">
            <a:spLocks noChangeArrowheads="1"/>
          </p:cNvSpPr>
          <p:nvPr/>
        </p:nvSpPr>
        <p:spPr bwMode="auto">
          <a:xfrm>
            <a:off x="188044" y="1054477"/>
            <a:ext cx="895595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Interviews</a:t>
            </a:r>
          </a:p>
        </p:txBody>
      </p:sp>
      <p:grpSp>
        <p:nvGrpSpPr>
          <p:cNvPr id="9" name="Gruppieren 8"/>
          <p:cNvGrpSpPr/>
          <p:nvPr/>
        </p:nvGrpSpPr>
        <p:grpSpPr>
          <a:xfrm>
            <a:off x="179512" y="1835299"/>
            <a:ext cx="2052000" cy="1260000"/>
            <a:chOff x="642040" y="1360725"/>
            <a:chExt cx="2052000" cy="1260000"/>
          </a:xfrm>
        </p:grpSpPr>
        <p:cxnSp>
          <p:nvCxnSpPr>
            <p:cNvPr id="10" name="Gerade Verbindung 9"/>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98122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animEffect transition="in" filter="fade">
                                      <p:cBhvr>
                                        <p:cTn id="11" dur="500"/>
                                        <p:tgtEl>
                                          <p:spTgt spid="12">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500"/>
                                        <p:tgtEl>
                                          <p:spTgt spid="9"/>
                                        </p:tgtEl>
                                      </p:cBhvr>
                                    </p:animEffect>
                                  </p:childTnLst>
                                </p:cTn>
                              </p:par>
                              <p:par>
                                <p:cTn id="15" presetID="10" presetClass="entr" presetSubtype="0" fill="hold" nodeType="withEffect">
                                  <p:stCondLst>
                                    <p:cond delay="0"/>
                                  </p:stCondLst>
                                  <p:childTnLst>
                                    <p:set>
                                      <p:cBhvr>
                                        <p:cTn id="16" dur="1" fill="hold">
                                          <p:stCondLst>
                                            <p:cond delay="0"/>
                                          </p:stCondLst>
                                        </p:cTn>
                                        <p:tgtEl>
                                          <p:spTgt spid="12">
                                            <p:txEl>
                                              <p:pRg st="1" end="1"/>
                                            </p:txEl>
                                          </p:spTgt>
                                        </p:tgtEl>
                                        <p:attrNameLst>
                                          <p:attrName>style.visibility</p:attrName>
                                        </p:attrNameLst>
                                      </p:cBhvr>
                                      <p:to>
                                        <p:strVal val="visible"/>
                                      </p:to>
                                    </p:set>
                                    <p:animEffect transition="in" filter="fade">
                                      <p:cBhvr>
                                        <p:cTn id="17" dur="500"/>
                                        <p:tgtEl>
                                          <p:spTgt spid="12">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12">
                                            <p:txEl>
                                              <p:pRg st="2" end="2"/>
                                            </p:txEl>
                                          </p:spTgt>
                                        </p:tgtEl>
                                        <p:attrNameLst>
                                          <p:attrName>style.visibility</p:attrName>
                                        </p:attrNameLst>
                                      </p:cBhvr>
                                      <p:to>
                                        <p:strVal val="visible"/>
                                      </p:to>
                                    </p:set>
                                    <p:animEffect transition="in" filter="fade">
                                      <p:cBhvr>
                                        <p:cTn id="20" dur="500"/>
                                        <p:tgtEl>
                                          <p:spTgt spid="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txBox="1">
            <a:spLocks/>
          </p:cNvSpPr>
          <p:nvPr/>
        </p:nvSpPr>
        <p:spPr bwMode="auto">
          <a:xfrm>
            <a:off x="188044" y="1824792"/>
            <a:ext cx="8955956" cy="5033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2000" tIns="72000" rIns="72000" bIns="72000" numCol="1" anchor="t" anchorCtr="0" compatLnSpc="1">
            <a:prstTxWarp prst="textNoShape">
              <a:avLst/>
            </a:prstTxWarp>
          </a:bodyPr>
          <a:lstStyle>
            <a:lvl1pPr marL="182563" indent="-182563" algn="l" rtl="0" eaLnBrk="0" fontAlgn="base" hangingPunct="0">
              <a:spcBef>
                <a:spcPct val="0"/>
              </a:spcBef>
              <a:spcAft>
                <a:spcPct val="0"/>
              </a:spcAft>
              <a:buChar char="-"/>
              <a:defRPr sz="1600">
                <a:solidFill>
                  <a:schemeClr val="tx1"/>
                </a:solidFill>
                <a:latin typeface="+mn-lt"/>
                <a:ea typeface="+mn-ea"/>
                <a:cs typeface="+mn-cs"/>
              </a:defRPr>
            </a:lvl1pPr>
            <a:lvl2pPr marL="539750" indent="-192088" algn="l" rtl="0" eaLnBrk="0" fontAlgn="base" hangingPunct="0">
              <a:spcBef>
                <a:spcPct val="0"/>
              </a:spcBef>
              <a:spcAft>
                <a:spcPct val="0"/>
              </a:spcAft>
              <a:buChar char="-"/>
              <a:defRPr sz="1600">
                <a:solidFill>
                  <a:schemeClr val="tx1"/>
                </a:solidFill>
                <a:latin typeface="+mn-lt"/>
              </a:defRPr>
            </a:lvl2pPr>
            <a:lvl3pPr marL="906463" indent="-192088" algn="l" rtl="0" eaLnBrk="0" fontAlgn="base" hangingPunct="0">
              <a:spcBef>
                <a:spcPct val="0"/>
              </a:spcBef>
              <a:spcAft>
                <a:spcPct val="0"/>
              </a:spcAft>
              <a:buChar char="-"/>
              <a:defRPr sz="1600">
                <a:solidFill>
                  <a:schemeClr val="tx1"/>
                </a:solidFill>
                <a:latin typeface="+mn-lt"/>
              </a:defRPr>
            </a:lvl3pPr>
            <a:lvl4pPr marL="1262063" indent="-182563" algn="l" rtl="0" eaLnBrk="0" fontAlgn="base" hangingPunct="0">
              <a:spcBef>
                <a:spcPct val="0"/>
              </a:spcBef>
              <a:spcAft>
                <a:spcPct val="0"/>
              </a:spcAft>
              <a:buChar char="-"/>
              <a:defRPr sz="1600">
                <a:solidFill>
                  <a:schemeClr val="tx1"/>
                </a:solidFill>
                <a:latin typeface="+mn-lt"/>
              </a:defRPr>
            </a:lvl4pPr>
            <a:lvl5pPr marL="1619250" indent="-182563" algn="l" rtl="0" eaLnBrk="0" fontAlgn="base" hangingPunct="0">
              <a:spcBef>
                <a:spcPct val="0"/>
              </a:spcBef>
              <a:spcAft>
                <a:spcPct val="0"/>
              </a:spcAft>
              <a:buChar char="-"/>
              <a:defRPr sz="1600">
                <a:solidFill>
                  <a:schemeClr val="tx1"/>
                </a:solidFill>
                <a:latin typeface="+mn-lt"/>
              </a:defRPr>
            </a:lvl5pPr>
            <a:lvl6pPr marL="2076450" indent="-182563" algn="l" rtl="0" fontAlgn="base">
              <a:spcBef>
                <a:spcPct val="0"/>
              </a:spcBef>
              <a:spcAft>
                <a:spcPct val="0"/>
              </a:spcAft>
              <a:buChar char="-"/>
              <a:defRPr sz="1600">
                <a:solidFill>
                  <a:schemeClr val="tx1"/>
                </a:solidFill>
                <a:latin typeface="+mn-lt"/>
              </a:defRPr>
            </a:lvl6pPr>
            <a:lvl7pPr marL="2533650" indent="-182563" algn="l" rtl="0" fontAlgn="base">
              <a:spcBef>
                <a:spcPct val="0"/>
              </a:spcBef>
              <a:spcAft>
                <a:spcPct val="0"/>
              </a:spcAft>
              <a:buChar char="-"/>
              <a:defRPr sz="1600">
                <a:solidFill>
                  <a:schemeClr val="tx1"/>
                </a:solidFill>
                <a:latin typeface="+mn-lt"/>
              </a:defRPr>
            </a:lvl7pPr>
            <a:lvl8pPr marL="2990850" indent="-182563" algn="l" rtl="0" fontAlgn="base">
              <a:spcBef>
                <a:spcPct val="0"/>
              </a:spcBef>
              <a:spcAft>
                <a:spcPct val="0"/>
              </a:spcAft>
              <a:buChar char="-"/>
              <a:defRPr sz="1600">
                <a:solidFill>
                  <a:schemeClr val="tx1"/>
                </a:solidFill>
                <a:latin typeface="+mn-lt"/>
              </a:defRPr>
            </a:lvl8pPr>
            <a:lvl9pPr marL="3448050" indent="-182563" algn="l" rtl="0" fontAlgn="base">
              <a:spcBef>
                <a:spcPct val="0"/>
              </a:spcBef>
              <a:spcAft>
                <a:spcPct val="0"/>
              </a:spcAft>
              <a:buChar char="-"/>
              <a:defRPr sz="1600">
                <a:solidFill>
                  <a:schemeClr val="tx1"/>
                </a:solidFill>
                <a:latin typeface="+mn-lt"/>
              </a:defRPr>
            </a:lvl9pPr>
          </a:lstStyle>
          <a:p>
            <a:pPr marL="0" indent="0" defTabSz="714375">
              <a:spcAft>
                <a:spcPts val="1800"/>
              </a:spcAft>
              <a:buClr>
                <a:schemeClr val="accent5">
                  <a:lumMod val="50000"/>
                </a:schemeClr>
              </a:buClr>
              <a:buSzPct val="60000"/>
              <a:buNone/>
            </a:pPr>
            <a:r>
              <a:rPr lang="en-GB" sz="2800" b="1" dirty="0" smtClean="0">
                <a:latin typeface="Garamond" panose="02020404030301010803" pitchFamily="18" charset="0"/>
                <a:cs typeface="Adobe Arabic" panose="02040503050201020203" pitchFamily="18" charset="-78"/>
              </a:rPr>
              <a:t>Double-coder Inductive Thematic Analysis</a:t>
            </a:r>
            <a:endParaRPr lang="en-GB" sz="2400" dirty="0" smtClean="0">
              <a:latin typeface="Garamond" panose="02020404030301010803" pitchFamily="18" charset="0"/>
              <a:cs typeface="Adobe Arabic" panose="02040503050201020203" pitchFamily="18" charset="-78"/>
            </a:endParaRPr>
          </a:p>
          <a:p>
            <a:pPr marL="0" indent="0" defTabSz="714375">
              <a:spcAft>
                <a:spcPts val="1800"/>
              </a:spcAft>
              <a:buClr>
                <a:schemeClr val="accent5">
                  <a:lumMod val="50000"/>
                </a:schemeClr>
              </a:buClr>
              <a:buSzPct val="60000"/>
              <a:buNone/>
            </a:pPr>
            <a:r>
              <a:rPr lang="en-GB" sz="2800" dirty="0">
                <a:latin typeface="Garamond" panose="02020404030301010803" pitchFamily="18" charset="0"/>
                <a:cs typeface="Adobe Arabic" panose="02040503050201020203" pitchFamily="18" charset="-78"/>
              </a:rPr>
              <a:t>	</a:t>
            </a:r>
            <a:r>
              <a:rPr lang="en-GB" sz="2800" b="1" dirty="0" smtClean="0">
                <a:latin typeface="Garamond" panose="02020404030301010803" pitchFamily="18" charset="0"/>
                <a:cs typeface="Adobe Arabic" panose="02040503050201020203" pitchFamily="18" charset="-78"/>
              </a:rPr>
              <a:t>I – Model Development </a:t>
            </a:r>
            <a:r>
              <a:rPr lang="en-GB" sz="2400" dirty="0" smtClean="0">
                <a:latin typeface="Garamond" panose="02020404030301010803" pitchFamily="18" charset="0"/>
                <a:cs typeface="Adobe Arabic" panose="02040503050201020203" pitchFamily="18" charset="-78"/>
              </a:rPr>
              <a:t>(English Interviews)</a:t>
            </a:r>
            <a:br>
              <a:rPr lang="en-GB" sz="2400" dirty="0" smtClean="0">
                <a:latin typeface="Garamond" panose="02020404030301010803" pitchFamily="18" charset="0"/>
                <a:cs typeface="Adobe Arabic" panose="02040503050201020203" pitchFamily="18" charset="-78"/>
              </a:rPr>
            </a:br>
            <a:r>
              <a:rPr lang="en-GB" sz="2800" dirty="0" smtClean="0">
                <a:latin typeface="Garamond" panose="02020404030301010803" pitchFamily="18" charset="0"/>
                <a:cs typeface="Adobe Arabic" panose="02040503050201020203" pitchFamily="18" charset="-78"/>
              </a:rPr>
              <a:t>	</a:t>
            </a:r>
            <a:r>
              <a:rPr lang="en-GB" sz="2400" dirty="0" smtClean="0">
                <a:latin typeface="Garamond" panose="02020404030301010803" pitchFamily="18" charset="0"/>
                <a:cs typeface="Adobe Arabic" panose="02040503050201020203" pitchFamily="18" charset="-78"/>
              </a:rPr>
              <a:t>Two researchers – open coding</a:t>
            </a:r>
            <a:br>
              <a:rPr lang="en-GB" sz="2400" dirty="0" smtClean="0">
                <a:latin typeface="Garamond" panose="02020404030301010803" pitchFamily="18" charset="0"/>
                <a:cs typeface="Adobe Arabic" panose="02040503050201020203" pitchFamily="18" charset="-78"/>
              </a:rPr>
            </a:br>
            <a:r>
              <a:rPr lang="en-GB" sz="2400" dirty="0" smtClean="0">
                <a:latin typeface="Garamond" panose="02020404030301010803" pitchFamily="18" charset="0"/>
                <a:cs typeface="Adobe Arabic" panose="02040503050201020203" pitchFamily="18" charset="-78"/>
              </a:rPr>
              <a:t>	Theme comparison and discussion</a:t>
            </a:r>
            <a:br>
              <a:rPr lang="en-GB" sz="2400" dirty="0" smtClean="0">
                <a:latin typeface="Garamond" panose="02020404030301010803" pitchFamily="18" charset="0"/>
                <a:cs typeface="Adobe Arabic" panose="02040503050201020203" pitchFamily="18" charset="-78"/>
              </a:rPr>
            </a:br>
            <a:r>
              <a:rPr lang="en-GB" sz="2400" dirty="0" smtClean="0">
                <a:latin typeface="Garamond" panose="02020404030301010803" pitchFamily="18" charset="0"/>
                <a:cs typeface="Adobe Arabic" panose="02040503050201020203" pitchFamily="18" charset="-78"/>
              </a:rPr>
              <a:t>	Two researchers – re-coding of whole text (Cohen’s Kappa 0.985)</a:t>
            </a:r>
          </a:p>
          <a:p>
            <a:pPr marL="0" indent="0" defTabSz="714375">
              <a:spcAft>
                <a:spcPts val="1800"/>
              </a:spcAft>
              <a:buClr>
                <a:schemeClr val="accent5">
                  <a:lumMod val="50000"/>
                </a:schemeClr>
              </a:buClr>
              <a:buSzPct val="60000"/>
              <a:buNone/>
            </a:pPr>
            <a:endParaRPr lang="en-GB" sz="1050" dirty="0">
              <a:latin typeface="Garamond" panose="02020404030301010803" pitchFamily="18" charset="0"/>
              <a:cs typeface="Adobe Arabic" panose="02040503050201020203" pitchFamily="18" charset="-78"/>
            </a:endParaRPr>
          </a:p>
          <a:p>
            <a:pPr marL="0" indent="0" defTabSz="714375">
              <a:spcAft>
                <a:spcPts val="1800"/>
              </a:spcAft>
              <a:buClr>
                <a:schemeClr val="accent5">
                  <a:lumMod val="50000"/>
                </a:schemeClr>
              </a:buClr>
              <a:buSzPct val="60000"/>
              <a:buNone/>
            </a:pPr>
            <a:r>
              <a:rPr lang="en-GB" sz="2400" dirty="0" smtClean="0">
                <a:latin typeface="Garamond" panose="02020404030301010803" pitchFamily="18" charset="0"/>
                <a:cs typeface="Adobe Arabic" panose="02040503050201020203" pitchFamily="18" charset="-78"/>
              </a:rPr>
              <a:t>	</a:t>
            </a:r>
            <a:r>
              <a:rPr lang="en-GB" sz="2800" b="1" dirty="0" smtClean="0">
                <a:latin typeface="Garamond" panose="02020404030301010803" pitchFamily="18" charset="0"/>
                <a:cs typeface="Adobe Arabic" panose="02040503050201020203" pitchFamily="18" charset="-78"/>
              </a:rPr>
              <a:t>II – Model Application</a:t>
            </a:r>
            <a:r>
              <a:rPr lang="en-GB" sz="2400" dirty="0" smtClean="0">
                <a:latin typeface="Garamond" panose="02020404030301010803" pitchFamily="18" charset="0"/>
                <a:cs typeface="Adobe Arabic" panose="02040503050201020203" pitchFamily="18" charset="-78"/>
              </a:rPr>
              <a:t> (German Interviews)</a:t>
            </a:r>
            <a:br>
              <a:rPr lang="en-GB" sz="2400" dirty="0" smtClean="0">
                <a:latin typeface="Garamond" panose="02020404030301010803" pitchFamily="18" charset="0"/>
                <a:cs typeface="Adobe Arabic" panose="02040503050201020203" pitchFamily="18" charset="-78"/>
              </a:rPr>
            </a:br>
            <a:r>
              <a:rPr lang="en-GB" sz="2400" dirty="0" smtClean="0">
                <a:latin typeface="Garamond" panose="02020404030301010803" pitchFamily="18" charset="0"/>
                <a:cs typeface="Adobe Arabic" panose="02040503050201020203" pitchFamily="18" charset="-78"/>
              </a:rPr>
              <a:t>	Two researchers – code application</a:t>
            </a:r>
            <a:r>
              <a:rPr lang="en-GB" sz="2400" dirty="0">
                <a:latin typeface="Garamond" panose="02020404030301010803" pitchFamily="18" charset="0"/>
                <a:cs typeface="Adobe Arabic" panose="02040503050201020203" pitchFamily="18" charset="-78"/>
              </a:rPr>
              <a:t> </a:t>
            </a:r>
            <a:r>
              <a:rPr lang="en-GB" sz="2400" dirty="0" smtClean="0">
                <a:latin typeface="Garamond" panose="02020404030301010803" pitchFamily="18" charset="0"/>
                <a:cs typeface="Adobe Arabic" panose="02040503050201020203" pitchFamily="18" charset="-78"/>
              </a:rPr>
              <a:t>(Cohen’s Kappa 0.897)</a:t>
            </a:r>
            <a:br>
              <a:rPr lang="en-GB" sz="2400" dirty="0" smtClean="0">
                <a:latin typeface="Garamond" panose="02020404030301010803" pitchFamily="18" charset="0"/>
                <a:cs typeface="Adobe Arabic" panose="02040503050201020203" pitchFamily="18" charset="-78"/>
              </a:rPr>
            </a:br>
            <a:r>
              <a:rPr lang="en-GB" sz="2400" dirty="0" smtClean="0">
                <a:latin typeface="Garamond" panose="02020404030301010803" pitchFamily="18" charset="0"/>
                <a:cs typeface="Adobe Arabic" panose="02040503050201020203" pitchFamily="18" charset="-78"/>
              </a:rPr>
              <a:t>	</a:t>
            </a:r>
          </a:p>
          <a:p>
            <a:pPr marL="0" indent="0" defTabSz="714375">
              <a:spcAft>
                <a:spcPts val="1800"/>
              </a:spcAft>
              <a:buClr>
                <a:schemeClr val="accent5">
                  <a:lumMod val="50000"/>
                </a:schemeClr>
              </a:buClr>
              <a:buSzPct val="60000"/>
              <a:buNone/>
            </a:pPr>
            <a:r>
              <a:rPr lang="en-GB" sz="2400" dirty="0">
                <a:latin typeface="Garamond" panose="02020404030301010803" pitchFamily="18" charset="0"/>
                <a:cs typeface="Adobe Arabic" panose="02040503050201020203" pitchFamily="18" charset="-78"/>
              </a:rPr>
              <a:t>	</a:t>
            </a:r>
            <a:r>
              <a:rPr lang="en-GB" sz="2400" dirty="0" smtClean="0">
                <a:latin typeface="Garamond" panose="02020404030301010803" pitchFamily="18" charset="0"/>
                <a:cs typeface="Adobe Arabic" panose="02040503050201020203" pitchFamily="18" charset="-78"/>
              </a:rPr>
              <a:t>	</a:t>
            </a:r>
            <a:endParaRPr lang="en-GB" sz="2800" dirty="0" smtClean="0">
              <a:latin typeface="Garamond" panose="02020404030301010803" pitchFamily="18" charset="0"/>
              <a:cs typeface="Adobe Arabic" panose="02040503050201020203" pitchFamily="18" charset="-78"/>
            </a:endParaRPr>
          </a:p>
          <a:p>
            <a:pPr marL="0" indent="0" defTabSz="714375">
              <a:spcAft>
                <a:spcPts val="1800"/>
              </a:spcAft>
              <a:buClr>
                <a:schemeClr val="accent5">
                  <a:lumMod val="50000"/>
                </a:schemeClr>
              </a:buClr>
              <a:buSzPct val="60000"/>
              <a:buNone/>
            </a:pPr>
            <a:r>
              <a:rPr lang="en-GB" sz="2800" dirty="0">
                <a:latin typeface="Garamond" panose="02020404030301010803" pitchFamily="18" charset="0"/>
                <a:cs typeface="Adobe Arabic" panose="02040503050201020203" pitchFamily="18" charset="-78"/>
              </a:rPr>
              <a:t>	</a:t>
            </a:r>
            <a:r>
              <a:rPr lang="en-GB" sz="2800" dirty="0" smtClean="0">
                <a:latin typeface="Garamond" panose="02020404030301010803" pitchFamily="18" charset="0"/>
                <a:cs typeface="Adobe Arabic" panose="02040503050201020203" pitchFamily="18" charset="-78"/>
              </a:rPr>
              <a:t>		</a:t>
            </a:r>
            <a:r>
              <a:rPr lang="en-GB" sz="2800" dirty="0">
                <a:latin typeface="Garamond" panose="02020404030301010803" pitchFamily="18" charset="0"/>
                <a:cs typeface="Adobe Arabic" panose="02040503050201020203" pitchFamily="18" charset="-78"/>
              </a:rPr>
              <a:t>	</a:t>
            </a:r>
          </a:p>
        </p:txBody>
      </p:sp>
      <p:sp>
        <p:nvSpPr>
          <p:cNvPr id="23" name="Titel 1"/>
          <p:cNvSpPr txBox="1">
            <a:spLocks/>
          </p:cNvSpPr>
          <p:nvPr/>
        </p:nvSpPr>
        <p:spPr>
          <a:xfrm>
            <a:off x="-5079" y="116632"/>
            <a:ext cx="6553890" cy="722511"/>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400" dirty="0" smtClean="0">
                <a:highlight>
                  <a:srgbClr val="FFFF00"/>
                </a:highlight>
                <a:latin typeface="Rockwell" panose="02060603020205020403" pitchFamily="18" charset="0"/>
                <a:ea typeface="Calibri"/>
              </a:rPr>
              <a:t>METHOD</a:t>
            </a:r>
            <a:endParaRPr lang="de-CH" sz="2400" spc="-150" dirty="0">
              <a:latin typeface="Rockwell" panose="02060603020205020403" pitchFamily="18" charset="0"/>
              <a:cs typeface="Adobe Arabic" pitchFamily="18" charset="-78"/>
            </a:endParaRPr>
          </a:p>
        </p:txBody>
      </p:sp>
      <p:cxnSp>
        <p:nvCxnSpPr>
          <p:cNvPr id="25" name="Gerade Verbindung 24"/>
          <p:cNvCxnSpPr/>
          <p:nvPr/>
        </p:nvCxnSpPr>
        <p:spPr>
          <a:xfrm>
            <a:off x="-5080" y="839143"/>
            <a:ext cx="9144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5" name="Text Box 17"/>
          <p:cNvSpPr txBox="1">
            <a:spLocks noChangeArrowheads="1"/>
          </p:cNvSpPr>
          <p:nvPr/>
        </p:nvSpPr>
        <p:spPr bwMode="auto">
          <a:xfrm>
            <a:off x="188044" y="1054477"/>
            <a:ext cx="895595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eaLnBrk="1" hangingPunct="1">
              <a:spcBef>
                <a:spcPct val="50000"/>
              </a:spcBef>
            </a:pPr>
            <a:r>
              <a:rPr lang="en-GB" sz="3200" dirty="0" smtClean="0">
                <a:solidFill>
                  <a:schemeClr val="accent5">
                    <a:lumMod val="50000"/>
                  </a:schemeClr>
                </a:solidFill>
                <a:latin typeface="Rockwell" panose="02060603020205020403" pitchFamily="18" charset="0"/>
                <a:ea typeface="Segoe UI" panose="020B0502040204020203" pitchFamily="34" charset="0"/>
                <a:cs typeface="Segoe UI" panose="020B0502040204020203" pitchFamily="34" charset="0"/>
              </a:rPr>
              <a:t>The Analysis</a:t>
            </a:r>
          </a:p>
        </p:txBody>
      </p:sp>
      <p:grpSp>
        <p:nvGrpSpPr>
          <p:cNvPr id="9" name="Gruppieren 8"/>
          <p:cNvGrpSpPr/>
          <p:nvPr/>
        </p:nvGrpSpPr>
        <p:grpSpPr>
          <a:xfrm>
            <a:off x="179512" y="1835299"/>
            <a:ext cx="2052000" cy="1260000"/>
            <a:chOff x="642040" y="1360725"/>
            <a:chExt cx="2052000" cy="1260000"/>
          </a:xfrm>
        </p:grpSpPr>
        <p:cxnSp>
          <p:nvCxnSpPr>
            <p:cNvPr id="10" name="Gerade Verbindung 9"/>
            <p:cNvCxnSpPr/>
            <p:nvPr/>
          </p:nvCxnSpPr>
          <p:spPr>
            <a:xfrm>
              <a:off x="648891" y="1360725"/>
              <a:ext cx="0" cy="126000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642040" y="1363363"/>
              <a:ext cx="2052000" cy="0"/>
            </a:xfrm>
            <a:prstGeom prst="line">
              <a:avLst/>
            </a:prstGeom>
            <a:ln w="190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10549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animEffect transition="in" filter="fade">
                                      <p:cBhvr>
                                        <p:cTn id="11" dur="500"/>
                                        <p:tgtEl>
                                          <p:spTgt spid="12">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500"/>
                                        <p:tgtEl>
                                          <p:spTgt spid="9"/>
                                        </p:tgtEl>
                                      </p:cBhvr>
                                    </p:animEffect>
                                  </p:childTnLst>
                                </p:cTn>
                              </p:par>
                              <p:par>
                                <p:cTn id="15" presetID="10" presetClass="entr" presetSubtype="0" fill="hold" nodeType="withEffect">
                                  <p:stCondLst>
                                    <p:cond delay="0"/>
                                  </p:stCondLst>
                                  <p:childTnLst>
                                    <p:set>
                                      <p:cBhvr>
                                        <p:cTn id="16" dur="1" fill="hold">
                                          <p:stCondLst>
                                            <p:cond delay="0"/>
                                          </p:stCondLst>
                                        </p:cTn>
                                        <p:tgtEl>
                                          <p:spTgt spid="12">
                                            <p:txEl>
                                              <p:pRg st="1" end="1"/>
                                            </p:txEl>
                                          </p:spTgt>
                                        </p:tgtEl>
                                        <p:attrNameLst>
                                          <p:attrName>style.visibility</p:attrName>
                                        </p:attrNameLst>
                                      </p:cBhvr>
                                      <p:to>
                                        <p:strVal val="visible"/>
                                      </p:to>
                                    </p:set>
                                    <p:animEffect transition="in" filter="fade">
                                      <p:cBhvr>
                                        <p:cTn id="17" dur="500"/>
                                        <p:tgtEl>
                                          <p:spTgt spid="12">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12">
                                            <p:txEl>
                                              <p:pRg st="3" end="3"/>
                                            </p:txEl>
                                          </p:spTgt>
                                        </p:tgtEl>
                                        <p:attrNameLst>
                                          <p:attrName>style.visibility</p:attrName>
                                        </p:attrNameLst>
                                      </p:cBhvr>
                                      <p:to>
                                        <p:strVal val="visible"/>
                                      </p:to>
                                    </p:set>
                                    <p:animEffect transition="in" filter="fade">
                                      <p:cBhvr>
                                        <p:cTn id="20" dur="5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tags/tag1.xml><?xml version="1.0" encoding="utf-8"?>
<p:tagLst xmlns:a="http://schemas.openxmlformats.org/drawingml/2006/main" xmlns:r="http://schemas.openxmlformats.org/officeDocument/2006/relationships" xmlns:p="http://schemas.openxmlformats.org/presentationml/2006/main">
  <p:tag name="OFFICEATWORKPOWERPOINTMASTERTEMPLATECONFIGURATION" val="&lt;!--Created with officeatwork--&gt;&#10;&lt;MasterTemplateConfiguration&gt;&#10;  &lt;TableOfContentsCollection /&gt;&#10;  &lt;ThemeDefinition&gt;&#10;    &lt;DefaultThemeDefinition&gt;&lt;/DefaultThemeDefinition&gt;&#10;    &lt;PresentationThemeDefinition&gt;&lt;/PresentationThemeDefinition&gt;&#10;    &lt;SlideThemeDefinition&gt;&lt;/SlideThemeDefinition&gt;&#10;    &lt;ObjectThemeDefinition&gt;&lt;/ObjectThemeDefinition&gt;&#10;  &lt;/ThemeDefinition&gt;&#10;  &lt;MasterProperties&gt;&#10;    &lt;MasterProperty Id=&quot;2004112217333376588294&quot;&gt;&#10;      &lt;Fields&gt;&#10;        &lt;Field Id=&quot;2005042611175985034679&quot; ShowField=&quot;false&quot; /&gt;&#10;        &lt;Field Id=&quot;2010011411175985034680&quot; ShowField=&quot;false&quot; /&gt;&#10;        &lt;Field Id=&quot;2010011411175985034681&quot; ShowField=&quot;false&quot; /&gt;&#10;      &lt;/Fields&gt;&#10;    &lt;/MasterProperty&gt;&#10;  &lt;/MasterProperties&gt;&#10;  &lt;ContentItems&gt;&#10;    &lt;ContentItem Language=&quot;2057&quot; IsDefault=&quot;false&quot;&gt;&#10;      &lt;File HasContent=&quot;false&quot; LinkToLanguage=&quot;&quot; /&gt;&#10;    &lt;/ContentItem&gt;&#10;    &lt;ContentItem Language=&quot;4108&quot; IsDefault=&quot;false&quot;&gt;&#10;      &lt;File HasContent=&quot;false&quot; LinkToLanguage=&quot;&quot; /&gt;&#10;    &lt;/ContentItem&gt;&#10;    &lt;ContentItem Language=&quot;2055&quot; IsDefault=&quot;true&quot;&gt;&#10;      &lt;File HasContent=&quot;true&quot; LinkToLanguage=&quot;&quot; /&gt;&#10;    &lt;/ContentItem&gt;&#10;    &lt;ContentItem Language=&quot;2064&quot; IsDefault=&quot;false&quot;&gt;&#10;      &lt;File HasContent=&quot;false&quot; LinkToLanguage=&quot;&quot; /&gt;&#10;    &lt;/ContentItem&gt;&#10;  &lt;/ContentItems&gt;&#10;&lt;/MasterTemplateConfiguration&gt;"/>
  <p:tag name="OFFICEATWORKPOWERPOINTMASTERTEMPLATEID" val="PowerPoint Präsentation"/>
  <p:tag name="OAWWIZARDSTEPS" val="0|1"/>
  <p:tag name="ZOAWLANGID" val="2057"/>
  <p:tag name="OAWDOCPROPSOURCE" val="&lt;DocProps&gt;&lt;DocProp UID=&quot;2002122011014149059130932&quot; EntryUID=&quot;2007081614474388272405&quot;&gt;&lt;Field Name=&quot;IDName&quot; Value=&quot;7.0. Hochschule Luzern - Musik, Zentralstrasse 18, Luzern&quot;/&gt;&lt;Field Name=&quot;Address1&quot; Value=&quot;&quot;/&gt;&lt;Field Name=&quot;Address2&quot; Value=&quot;Zentralstrasse 18, CH-6003 Luzern&quot;/&gt;&lt;Field Name=&quot;Address3&quot; Value=&quot;T +41 41 249 26 00, F +41 41 249 26 01&quot;/&gt;&lt;Field Name=&quot;Address4&quot; Value=&quot;www.hslu.ch&quot;/&gt;&lt;Field Name=&quot;LogoLarge&quot; Value=&quot;%Logos%\hslu_e.mk.g.2100.500.wmf&quot;/&gt;&lt;Field Name=&quot;LogoSmall&quot; Value=&quot;%Logos%\hslu_e.mk.k.2100.250.wmf&quot;/&gt;&lt;Field Name=&quot;City&quot; Value=&quot;Lucerne&quot;/&gt;&lt;Field Name=&quot;LogoFooter&quot; Value=&quot;%Logos%\hslu_allgemeinefqm.f.2100.200.wmf&quot;/&gt;&lt;Field Name=&quot;LogoPpt1&quot; Value=&quot;%Logos%\Powerpoint\titelmaster\hslu_e.mk.tm.2540.1905.wmf&quot;/&gt;&lt;Field Name=&quot;LogoPpt2&quot; Value=&quot;%Logos%\Powerpoint\folienmaster\hslu_e.mk.fm.2540.1905.wmf&quot;/&gt;&lt;Field Name=&quot;LogoOhneEFQM&quot; Value=&quot;%Logos%\hslu_allgemeinefqm.f.2100.200.wmf&quot;/&gt;&lt;Field Name=&quot;LogoPpt3&quot; Value=&quot;%Logos%\Powerpoint\folienmaster\hslu_e.mk.f.fm.2540.1905.wmf&quot;/&gt;&lt;Field Name=&quot;Data_UID&quot; Value=&quot;2007081614474388272405&quot;/&gt;&lt;Field Name=&quot;Field_Name&quot; Value=&quot;LogoSmall&quot;/&gt;&lt;Field Name=&quot;Field_UID&quot; Value=&quot;2003101016443063533424&quot;/&gt;&lt;Field Name=&quot;ML_LCID&quot; Value=&quot;2057&quot;/&gt;&lt;Field Name=&quot;ML_Value&quot; Value=&quot;%Logos%\hslu_e.mk.k.2100.250.wmf&quot;/&gt;&lt;/DocProp&gt;&lt;DocProp UID=&quot;2006040509495284662868&quot; EntryUID=&quot;12900861000555&quot;&gt;&lt;Field Name=&quot;IDName&quot; Value=&quot;Alessandri Elena, Senior Wissenschaftliche Mitarbeiterin, M.F_EPERF&quot;/&gt;&lt;Field Name=&quot;Name&quot; Value=&quot;Dr. Elena Alessandri&quot;/&gt;&lt;Field Name=&quot;DirectPhone&quot; Value=&quot;+41 41 249 26 42&quot;/&gt;&lt;Field Name=&quot;Additive&quot; Value=&quot;Research and Development in Music Performance&quot;/&gt;&lt;Field Name=&quot;OrganisationUnit&quot; Value=&quot;Lucerne University of&amp;#xA;Applied Sciences and Arts&quot;/&gt;&lt;Field Name=&quot;EMail&quot; Value=&quot;elena.alessandri@hslu.ch&quot;/&gt;&lt;Field Name=&quot;Function&quot; Value=&quot;Senior Research Associate&quot;/&gt;&lt;Field Name=&quot;SignatureHighResBW&quot; Value=&quot;&quot;/&gt;&lt;Field Name=&quot;SchoolPart&quot; Value=&quot;Music&quot;/&gt;&lt;Field Name=&quot;Data_UID&quot; Value=&quot;12900861000555&quot;/&gt;&lt;Field Name=&quot;Field_Name&quot; Value=&quot;SchoolPart&quot;/&gt;&lt;Field Name=&quot;Field_UID&quot; Value=&quot;2007073115340465971019&quot;/&gt;&lt;Field Name=&quot;ML_LCID&quot; Value=&quot;2057&quot;/&gt;&lt;Field Name=&quot;ML_Value&quot; Value=&quot;Music&quot;/&gt;&lt;/DocProp&gt;&lt;DocProp UID=&quot;200212191811121321310321301031x&quot; EntryUID=&quot;2003121817293296325874&quot;&gt;&lt;Field Name=&quot;IDName&quot; Value=&quot;(Leer)&quot;/&gt;&lt;/DocProp&gt;&lt;DocProp UID=&quot;2002122010583847234010578&quot; EntryUID=&quot;2003121817293296325874&quot;&gt;&lt;Field Name=&quot;IDName&quot; Value=&quot;(Leer)&quot;/&gt;&lt;/DocProp&gt;&lt;DocProp UID=&quot;2003061115381095709037&quot; EntryUID=&quot;2003121817293296325874&quot;&gt;&lt;Field Name=&quot;IDName&quot; Value=&quot;(Leer)&quot;/&gt;&lt;/DocProp&gt;&lt;/DocProps&gt;&#10;"/>
  <p:tag name="OFFICEATWORKPRESENTATIONPROJECTID" val="HSLUCH"/>
</p:tagLst>
</file>

<file path=ppt/tags/tag2.xml><?xml version="1.0" encoding="utf-8"?>
<p:tagLst xmlns:a="http://schemas.openxmlformats.org/drawingml/2006/main" xmlns:r="http://schemas.openxmlformats.org/officeDocument/2006/relationships" xmlns:p="http://schemas.openxmlformats.org/presentationml/2006/main">
  <p:tag name="ZOAWCODE" val="2002122011014149059130932.LogoPpt2"/>
  <p:tag name="ZOAWTYPE" val="Image"/>
  <p:tag name="ZOAWSESSIONUID" val="2015062212565990384545"/>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ronus">
  <a:themeElements>
    <a:clrScheme name="Cronus">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ISPS17">
      <a:majorFont>
        <a:latin typeface="Rockwell"/>
        <a:ea typeface=""/>
        <a:cs typeface=""/>
      </a:majorFont>
      <a:minorFont>
        <a:latin typeface="Garamond"/>
        <a:ea typeface=""/>
        <a:cs typeface=""/>
      </a:minorFont>
    </a:fontScheme>
    <a:fmtScheme name="Cronus">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1030</Words>
  <Application>Microsoft Office PowerPoint</Application>
  <PresentationFormat>Bildschirmpräsentation (4:3)</PresentationFormat>
  <Paragraphs>119</Paragraphs>
  <Slides>20</Slides>
  <Notes>1</Notes>
  <HiddenSlides>0</HiddenSlides>
  <MMClips>0</MMClips>
  <ScaleCrop>false</ScaleCrop>
  <HeadingPairs>
    <vt:vector size="6" baseType="variant">
      <vt:variant>
        <vt:lpstr>Verwendete Schriftarten</vt:lpstr>
      </vt:variant>
      <vt:variant>
        <vt:i4>11</vt:i4>
      </vt:variant>
      <vt:variant>
        <vt:lpstr>Design</vt:lpstr>
      </vt:variant>
      <vt:variant>
        <vt:i4>1</vt:i4>
      </vt:variant>
      <vt:variant>
        <vt:lpstr>Folientitel</vt:lpstr>
      </vt:variant>
      <vt:variant>
        <vt:i4>20</vt:i4>
      </vt:variant>
    </vt:vector>
  </HeadingPairs>
  <TitlesOfParts>
    <vt:vector size="32" baseType="lpstr">
      <vt:lpstr>Adobe Arabic</vt:lpstr>
      <vt:lpstr>Calibri</vt:lpstr>
      <vt:lpstr>Garamond</vt:lpstr>
      <vt:lpstr>Kalinga</vt:lpstr>
      <vt:lpstr>Kozuka Mincho Pro M</vt:lpstr>
      <vt:lpstr>Perpetua</vt:lpstr>
      <vt:lpstr>Rockwell</vt:lpstr>
      <vt:lpstr>Segoe UI</vt:lpstr>
      <vt:lpstr>Verdana</vt:lpstr>
      <vt:lpstr>Wingdings</vt:lpstr>
      <vt:lpstr>Wingdings 2</vt:lpstr>
      <vt:lpstr>Cronus</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Alessandri Elena HSLU M</dc:creator>
  <cp:lastModifiedBy>Busch Simone HSLU</cp:lastModifiedBy>
  <cp:revision>270</cp:revision>
  <dcterms:created xsi:type="dcterms:W3CDTF">2005-07-04T14:10:49Z</dcterms:created>
  <dcterms:modified xsi:type="dcterms:W3CDTF">2019-01-25T14:19:45Z</dcterms:modified>
</cp:coreProperties>
</file>