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6" r:id="rId3"/>
    <p:sldId id="260" r:id="rId4"/>
    <p:sldId id="263" r:id="rId5"/>
    <p:sldId id="288" r:id="rId6"/>
    <p:sldId id="264" r:id="rId7"/>
    <p:sldId id="266" r:id="rId8"/>
    <p:sldId id="271" r:id="rId9"/>
    <p:sldId id="273" r:id="rId10"/>
    <p:sldId id="274" r:id="rId11"/>
    <p:sldId id="275" r:id="rId12"/>
    <p:sldId id="276" r:id="rId13"/>
    <p:sldId id="261" r:id="rId14"/>
    <p:sldId id="270" r:id="rId15"/>
    <p:sldId id="269" r:id="rId16"/>
    <p:sldId id="262" r:id="rId17"/>
    <p:sldId id="281" r:id="rId18"/>
    <p:sldId id="282" r:id="rId19"/>
    <p:sldId id="283" r:id="rId20"/>
    <p:sldId id="279" r:id="rId21"/>
    <p:sldId id="285" r:id="rId22"/>
  </p:sldIdLst>
  <p:sldSz cx="9144000" cy="6858000" type="screen4x3"/>
  <p:notesSz cx="6858000" cy="9144000"/>
  <p:custDataLst>
    <p:tags r:id="rId25"/>
  </p:custDataLst>
  <p:defaultTextStyle>
    <a:defPPr>
      <a:defRPr lang="en-GB"/>
    </a:defPPr>
    <a:lvl1pPr algn="l" rtl="0" fontAlgn="base">
      <a:spcBef>
        <a:spcPct val="0"/>
      </a:spcBef>
      <a:spcAft>
        <a:spcPct val="0"/>
      </a:spcAft>
      <a:defRPr sz="1900" kern="1200">
        <a:solidFill>
          <a:schemeClr val="tx1"/>
        </a:solidFill>
        <a:latin typeface="Verdana" pitchFamily="34" charset="0"/>
        <a:ea typeface="+mn-ea"/>
        <a:cs typeface="+mn-cs"/>
      </a:defRPr>
    </a:lvl1pPr>
    <a:lvl2pPr marL="457200" algn="l" rtl="0" fontAlgn="base">
      <a:spcBef>
        <a:spcPct val="0"/>
      </a:spcBef>
      <a:spcAft>
        <a:spcPct val="0"/>
      </a:spcAft>
      <a:defRPr sz="1900" kern="1200">
        <a:solidFill>
          <a:schemeClr val="tx1"/>
        </a:solidFill>
        <a:latin typeface="Verdana" pitchFamily="34" charset="0"/>
        <a:ea typeface="+mn-ea"/>
        <a:cs typeface="+mn-cs"/>
      </a:defRPr>
    </a:lvl2pPr>
    <a:lvl3pPr marL="914400" algn="l" rtl="0" fontAlgn="base">
      <a:spcBef>
        <a:spcPct val="0"/>
      </a:spcBef>
      <a:spcAft>
        <a:spcPct val="0"/>
      </a:spcAft>
      <a:defRPr sz="1900" kern="1200">
        <a:solidFill>
          <a:schemeClr val="tx1"/>
        </a:solidFill>
        <a:latin typeface="Verdana" pitchFamily="34" charset="0"/>
        <a:ea typeface="+mn-ea"/>
        <a:cs typeface="+mn-cs"/>
      </a:defRPr>
    </a:lvl3pPr>
    <a:lvl4pPr marL="1371600" algn="l" rtl="0" fontAlgn="base">
      <a:spcBef>
        <a:spcPct val="0"/>
      </a:spcBef>
      <a:spcAft>
        <a:spcPct val="0"/>
      </a:spcAft>
      <a:defRPr sz="1900" kern="1200">
        <a:solidFill>
          <a:schemeClr val="tx1"/>
        </a:solidFill>
        <a:latin typeface="Verdana" pitchFamily="34" charset="0"/>
        <a:ea typeface="+mn-ea"/>
        <a:cs typeface="+mn-cs"/>
      </a:defRPr>
    </a:lvl4pPr>
    <a:lvl5pPr marL="1828800" algn="l" rtl="0" fontAlgn="base">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00"/>
    <a:srgbClr val="A00057"/>
    <a:srgbClr val="9AD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710" autoAdjust="0"/>
  </p:normalViewPr>
  <p:slideViewPr>
    <p:cSldViewPr>
      <p:cViewPr varScale="1">
        <p:scale>
          <a:sx n="77" d="100"/>
          <a:sy n="77" d="100"/>
        </p:scale>
        <p:origin x="-108" y="-4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2013</c:v>
                </c:pt>
              </c:strCache>
            </c:strRef>
          </c:tx>
          <c:dPt>
            <c:idx val="0"/>
            <c:bubble3D val="0"/>
            <c:spPr>
              <a:solidFill>
                <a:srgbClr val="DEE175"/>
              </a:solidFill>
            </c:spPr>
          </c:dPt>
          <c:dPt>
            <c:idx val="1"/>
            <c:bubble3D val="0"/>
            <c:spPr>
              <a:solidFill>
                <a:srgbClr val="CFD500"/>
              </a:solidFill>
            </c:spPr>
          </c:dPt>
          <c:dPt>
            <c:idx val="2"/>
            <c:bubble3D val="0"/>
            <c:spPr>
              <a:solidFill>
                <a:srgbClr val="B8BE00"/>
              </a:solidFill>
            </c:spPr>
          </c:dPt>
          <c:dPt>
            <c:idx val="3"/>
            <c:bubble3D val="0"/>
            <c:spPr>
              <a:solidFill>
                <a:srgbClr val="949A00"/>
              </a:solidFill>
            </c:spPr>
          </c:dPt>
          <c:dPt>
            <c:idx val="4"/>
            <c:bubble3D val="0"/>
            <c:spPr>
              <a:solidFill>
                <a:srgbClr val="636900"/>
              </a:solidFill>
            </c:spPr>
          </c:dPt>
          <c:cat>
            <c:strRef>
              <c:f>Tabelle1!$A$2:$A$6</c:f>
              <c:strCache>
                <c:ptCount val="5"/>
                <c:pt idx="0">
                  <c:v>Beiträge Dritter</c:v>
                </c:pt>
                <c:pt idx="1">
                  <c:v>Bund</c:v>
                </c:pt>
                <c:pt idx="2">
                  <c:v>Konkordatskantone</c:v>
                </c:pt>
                <c:pt idx="3">
                  <c:v>Übrige Kantone</c:v>
                </c:pt>
                <c:pt idx="4">
                  <c:v>Studiengebühren</c:v>
                </c:pt>
              </c:strCache>
            </c:strRef>
          </c:cat>
          <c:val>
            <c:numRef>
              <c:f>Tabelle1!$B$2:$B$6</c:f>
              <c:numCache>
                <c:formatCode>General</c:formatCode>
                <c:ptCount val="5"/>
                <c:pt idx="0">
                  <c:v>10.4</c:v>
                </c:pt>
                <c:pt idx="1">
                  <c:v>11.1</c:v>
                </c:pt>
                <c:pt idx="2">
                  <c:v>16</c:v>
                </c:pt>
                <c:pt idx="3">
                  <c:v>6.7</c:v>
                </c:pt>
                <c:pt idx="4">
                  <c:v>19.899999999999999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Kosten Studienjahr</c:v>
                </c:pt>
              </c:strCache>
            </c:strRef>
          </c:tx>
          <c:dPt>
            <c:idx val="0"/>
            <c:bubble3D val="0"/>
            <c:spPr>
              <a:solidFill>
                <a:srgbClr val="DEE175"/>
              </a:solidFill>
            </c:spPr>
          </c:dPt>
          <c:dPt>
            <c:idx val="1"/>
            <c:bubble3D val="0"/>
            <c:spPr>
              <a:solidFill>
                <a:srgbClr val="949A00"/>
              </a:solidFill>
            </c:spPr>
          </c:dPt>
          <c:dPt>
            <c:idx val="2"/>
            <c:bubble3D val="0"/>
            <c:spPr>
              <a:solidFill>
                <a:srgbClr val="636900"/>
              </a:solidFill>
            </c:spPr>
          </c:dPt>
          <c:dPt>
            <c:idx val="3"/>
            <c:bubble3D val="0"/>
            <c:spPr>
              <a:solidFill>
                <a:srgbClr val="CFD500"/>
              </a:solidFill>
            </c:spPr>
          </c:dPt>
          <c:cat>
            <c:strRef>
              <c:f>Tabelle1!$A$2:$A$5</c:f>
              <c:strCache>
                <c:ptCount val="4"/>
                <c:pt idx="0">
                  <c:v>Studiengebühren</c:v>
                </c:pt>
                <c:pt idx="1">
                  <c:v>Bund</c:v>
                </c:pt>
                <c:pt idx="2">
                  <c:v>FHV</c:v>
                </c:pt>
                <c:pt idx="3">
                  <c:v>Träger-Finanzierung</c:v>
                </c:pt>
              </c:strCache>
            </c:strRef>
          </c:cat>
          <c:val>
            <c:numRef>
              <c:f>Tabelle1!$B$2:$B$5</c:f>
              <c:numCache>
                <c:formatCode>General</c:formatCode>
                <c:ptCount val="4"/>
                <c:pt idx="0">
                  <c:v>1600</c:v>
                </c:pt>
                <c:pt idx="1">
                  <c:v>5156</c:v>
                </c:pt>
                <c:pt idx="2">
                  <c:v>9500</c:v>
                </c:pt>
                <c:pt idx="3">
                  <c:v>2390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184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184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5945E62-6D8C-4C34-9A4D-E912825D4BD5}" type="slidenum">
              <a:rPr lang="de-CH"/>
              <a:pPr>
                <a:defRPr/>
              </a:pPr>
              <a:t>‹Nr.›</a:t>
            </a:fld>
            <a:endParaRPr lang="de-CH" dirty="0"/>
          </a:p>
        </p:txBody>
      </p:sp>
    </p:spTree>
    <p:extLst>
      <p:ext uri="{BB962C8B-B14F-4D97-AF65-F5344CB8AC3E}">
        <p14:creationId xmlns:p14="http://schemas.microsoft.com/office/powerpoint/2010/main" val="1164245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dirty="0"/>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CH"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CH"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927B083-9243-4097-9A13-B70A347FA888}" type="slidenum">
              <a:rPr lang="de-CH"/>
              <a:pPr>
                <a:defRPr/>
              </a:pPr>
              <a:t>‹Nr.›</a:t>
            </a:fld>
            <a:endParaRPr lang="de-CH" dirty="0"/>
          </a:p>
        </p:txBody>
      </p:sp>
    </p:spTree>
    <p:extLst>
      <p:ext uri="{BB962C8B-B14F-4D97-AF65-F5344CB8AC3E}">
        <p14:creationId xmlns:p14="http://schemas.microsoft.com/office/powerpoint/2010/main" val="3008570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Die grösste Wirtschaft-Abteilung hat die Zürcher Fachhochschule</a:t>
            </a:r>
            <a:r>
              <a:rPr lang="de-CH" baseline="0" dirty="0" smtClean="0"/>
              <a:t> ZFH mit 5725 Studierenden (ohne Weiterbildung), gefolgt von der </a:t>
            </a:r>
            <a:r>
              <a:rPr lang="fr-FR" baseline="0" dirty="0" smtClean="0"/>
              <a:t>Haute école spécialisée de la Suisse occidentale HES-SO (5528). </a:t>
            </a:r>
            <a:r>
              <a:rPr lang="fr-FR" b="1" baseline="0" dirty="0" smtClean="0"/>
              <a:t>Die </a:t>
            </a:r>
            <a:r>
              <a:rPr lang="fr-FR" b="1" baseline="0" dirty="0" err="1" smtClean="0"/>
              <a:t>Hochschule</a:t>
            </a:r>
            <a:r>
              <a:rPr lang="fr-FR" b="1" baseline="0" dirty="0" smtClean="0"/>
              <a:t> </a:t>
            </a:r>
            <a:r>
              <a:rPr lang="fr-FR" b="1" baseline="0" dirty="0" err="1" smtClean="0"/>
              <a:t>Luzern</a:t>
            </a:r>
            <a:r>
              <a:rPr lang="fr-FR" b="1" baseline="0" dirty="0" smtClean="0"/>
              <a:t> </a:t>
            </a:r>
            <a:r>
              <a:rPr lang="fr-FR" b="1" baseline="0" dirty="0" err="1" smtClean="0"/>
              <a:t>zählte</a:t>
            </a:r>
            <a:r>
              <a:rPr lang="fr-FR" b="1" baseline="0" dirty="0" smtClean="0"/>
              <a:t> 2013 </a:t>
            </a:r>
            <a:r>
              <a:rPr lang="fr-FR" b="1" baseline="0" dirty="0" err="1" smtClean="0"/>
              <a:t>genau</a:t>
            </a:r>
            <a:r>
              <a:rPr lang="fr-FR" b="1" baseline="0" dirty="0" smtClean="0"/>
              <a:t> 1989 </a:t>
            </a:r>
            <a:r>
              <a:rPr lang="fr-FR" b="1" baseline="0" dirty="0" err="1" smtClean="0"/>
              <a:t>Bachelor</a:t>
            </a:r>
            <a:r>
              <a:rPr lang="fr-FR" b="1" baseline="0" dirty="0" smtClean="0"/>
              <a:t>- </a:t>
            </a:r>
            <a:r>
              <a:rPr lang="fr-FR" b="1" baseline="0" dirty="0" err="1" smtClean="0"/>
              <a:t>und</a:t>
            </a:r>
            <a:r>
              <a:rPr lang="fr-FR" b="1" baseline="0" dirty="0" smtClean="0"/>
              <a:t> Master-Studierende </a:t>
            </a:r>
            <a:r>
              <a:rPr lang="fr-FR" b="1" baseline="0" dirty="0" err="1" smtClean="0"/>
              <a:t>am</a:t>
            </a:r>
            <a:r>
              <a:rPr lang="fr-FR" b="1" baseline="0" dirty="0" smtClean="0"/>
              <a:t> </a:t>
            </a:r>
            <a:r>
              <a:rPr lang="fr-FR" b="1" baseline="0" dirty="0" err="1" smtClean="0"/>
              <a:t>Departement</a:t>
            </a:r>
            <a:r>
              <a:rPr lang="fr-FR" b="1" baseline="0" dirty="0" smtClean="0"/>
              <a:t> Wirtschaft. </a:t>
            </a:r>
            <a:r>
              <a:rPr lang="fr-FR" b="0" baseline="0" dirty="0" smtClean="0"/>
              <a:t>Die HSLU </a:t>
            </a:r>
            <a:r>
              <a:rPr lang="fr-FR" b="0" baseline="0" dirty="0" err="1" smtClean="0"/>
              <a:t>liegt</a:t>
            </a:r>
            <a:r>
              <a:rPr lang="fr-FR" b="0" baseline="0" dirty="0" smtClean="0"/>
              <a:t> </a:t>
            </a:r>
            <a:r>
              <a:rPr lang="fr-FR" b="0" baseline="0" dirty="0" err="1" smtClean="0"/>
              <a:t>damit</a:t>
            </a:r>
            <a:r>
              <a:rPr lang="fr-FR" b="0" baseline="0" dirty="0" smtClean="0"/>
              <a:t> </a:t>
            </a:r>
            <a:r>
              <a:rPr lang="fr-FR" b="0" baseline="0" dirty="0" err="1" smtClean="0"/>
              <a:t>fast</a:t>
            </a:r>
            <a:r>
              <a:rPr lang="fr-FR" b="0" baseline="0" dirty="0" smtClean="0"/>
              <a:t> </a:t>
            </a:r>
            <a:r>
              <a:rPr lang="fr-FR" b="0" baseline="0" dirty="0" err="1" smtClean="0"/>
              <a:t>gleichauf</a:t>
            </a:r>
            <a:r>
              <a:rPr lang="fr-FR" b="0" baseline="0" dirty="0" smtClean="0"/>
              <a:t> </a:t>
            </a:r>
            <a:r>
              <a:rPr lang="fr-FR" b="0" baseline="0" dirty="0" err="1" smtClean="0"/>
              <a:t>wie</a:t>
            </a:r>
            <a:r>
              <a:rPr lang="fr-FR" b="0" baseline="0" dirty="0" smtClean="0"/>
              <a:t> die </a:t>
            </a:r>
            <a:r>
              <a:rPr lang="fr-FR" b="0" baseline="0" dirty="0" err="1" smtClean="0"/>
              <a:t>Fachhochschule</a:t>
            </a:r>
            <a:r>
              <a:rPr lang="fr-FR" b="0" baseline="0" dirty="0" smtClean="0"/>
              <a:t> </a:t>
            </a:r>
            <a:r>
              <a:rPr lang="fr-FR" b="0" baseline="0" dirty="0" err="1" smtClean="0"/>
              <a:t>Nordwestschweiz</a:t>
            </a:r>
            <a:r>
              <a:rPr lang="fr-FR" b="0" baseline="0" dirty="0" smtClean="0"/>
              <a:t> FHNW mit 2168 </a:t>
            </a:r>
            <a:r>
              <a:rPr lang="fr-FR" b="0" baseline="0" dirty="0" err="1" smtClean="0"/>
              <a:t>Studierenden</a:t>
            </a:r>
            <a:r>
              <a:rPr lang="fr-FR" b="0" baseline="0" dirty="0" smtClean="0"/>
              <a:t>. </a:t>
            </a:r>
            <a:endParaRPr lang="de-CH" b="0" dirty="0" smtClean="0"/>
          </a:p>
          <a:p>
            <a:endParaRPr lang="de-CH" dirty="0"/>
          </a:p>
        </p:txBody>
      </p:sp>
      <p:sp>
        <p:nvSpPr>
          <p:cNvPr id="4" name="Foliennummernplatzhalter 3"/>
          <p:cNvSpPr>
            <a:spLocks noGrp="1"/>
          </p:cNvSpPr>
          <p:nvPr>
            <p:ph type="sldNum" sz="quarter" idx="10"/>
          </p:nvPr>
        </p:nvSpPr>
        <p:spPr/>
        <p:txBody>
          <a:bodyPr/>
          <a:lstStyle/>
          <a:p>
            <a:pPr>
              <a:defRPr/>
            </a:pPr>
            <a:fld id="{E927B083-9243-4097-9A13-B70A347FA888}" type="slidenum">
              <a:rPr lang="de-CH" smtClean="0"/>
              <a:pPr>
                <a:defRPr/>
              </a:pPr>
              <a:t>4</a:t>
            </a:fld>
            <a:endParaRPr lang="de-CH" dirty="0"/>
          </a:p>
        </p:txBody>
      </p:sp>
    </p:spTree>
    <p:extLst>
      <p:ext uri="{BB962C8B-B14F-4D97-AF65-F5344CB8AC3E}">
        <p14:creationId xmlns:p14="http://schemas.microsoft.com/office/powerpoint/2010/main" val="242707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Am Stichtag 15.10.2013 waren 1989 Bachelor- und Master-Studierende immatrikuliert (1618 Bachelor und 371 Master). Gemäss den </a:t>
            </a:r>
            <a:r>
              <a:rPr lang="de-CH" b="1" dirty="0" smtClean="0"/>
              <a:t>noch nicht definitiven </a:t>
            </a:r>
            <a:r>
              <a:rPr lang="de-CH" dirty="0" smtClean="0"/>
              <a:t>Studierendenzahlen Studienbeginn 2014/2015 sind derzeit 2009 Studierende am Departement Wirtschaft immatrikuliert (1579 Bachelor</a:t>
            </a:r>
            <a:r>
              <a:rPr lang="de-CH" baseline="0" dirty="0" smtClean="0"/>
              <a:t> und 430 Master)</a:t>
            </a:r>
            <a:r>
              <a:rPr lang="de-CH" dirty="0" smtClean="0"/>
              <a:t>.  </a:t>
            </a:r>
          </a:p>
          <a:p>
            <a:endParaRPr lang="de-CH" dirty="0"/>
          </a:p>
        </p:txBody>
      </p:sp>
      <p:sp>
        <p:nvSpPr>
          <p:cNvPr id="4" name="Foliennummernplatzhalter 3"/>
          <p:cNvSpPr>
            <a:spLocks noGrp="1"/>
          </p:cNvSpPr>
          <p:nvPr>
            <p:ph type="sldNum" sz="quarter" idx="10"/>
          </p:nvPr>
        </p:nvSpPr>
        <p:spPr/>
        <p:txBody>
          <a:bodyPr/>
          <a:lstStyle/>
          <a:p>
            <a:pPr>
              <a:defRPr/>
            </a:pPr>
            <a:fld id="{E927B083-9243-4097-9A13-B70A347FA888}" type="slidenum">
              <a:rPr lang="de-CH" smtClean="0"/>
              <a:pPr>
                <a:defRPr/>
              </a:pPr>
              <a:t>7</a:t>
            </a:fld>
            <a:endParaRPr lang="de-CH" dirty="0"/>
          </a:p>
        </p:txBody>
      </p:sp>
    </p:spTree>
    <p:extLst>
      <p:ext uri="{BB962C8B-B14F-4D97-AF65-F5344CB8AC3E}">
        <p14:creationId xmlns:p14="http://schemas.microsoft.com/office/powerpoint/2010/main" val="148300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927B083-9243-4097-9A13-B70A347FA888}" type="slidenum">
              <a:rPr lang="de-CH" smtClean="0"/>
              <a:pPr>
                <a:defRPr/>
              </a:pPr>
              <a:t>14</a:t>
            </a:fld>
            <a:endParaRPr lang="de-CH" dirty="0"/>
          </a:p>
        </p:txBody>
      </p:sp>
    </p:spTree>
    <p:extLst>
      <p:ext uri="{BB962C8B-B14F-4D97-AF65-F5344CB8AC3E}">
        <p14:creationId xmlns:p14="http://schemas.microsoft.com/office/powerpoint/2010/main" val="151714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Verdana" pitchFamily="34" charset="0"/>
              </a:defRPr>
            </a:lvl1pPr>
            <a:lvl2pPr marL="744213" indent="-286236" eaLnBrk="0" hangingPunct="0">
              <a:defRPr sz="1600">
                <a:solidFill>
                  <a:schemeClr val="tx1"/>
                </a:solidFill>
                <a:latin typeface="Verdana" pitchFamily="34" charset="0"/>
              </a:defRPr>
            </a:lvl2pPr>
            <a:lvl3pPr marL="1144943" indent="-228989" eaLnBrk="0" hangingPunct="0">
              <a:defRPr sz="1600">
                <a:solidFill>
                  <a:schemeClr val="tx1"/>
                </a:solidFill>
                <a:latin typeface="Verdana" pitchFamily="34" charset="0"/>
              </a:defRPr>
            </a:lvl3pPr>
            <a:lvl4pPr marL="1602920" indent="-228989" eaLnBrk="0" hangingPunct="0">
              <a:defRPr sz="1600">
                <a:solidFill>
                  <a:schemeClr val="tx1"/>
                </a:solidFill>
                <a:latin typeface="Verdana" pitchFamily="34" charset="0"/>
              </a:defRPr>
            </a:lvl4pPr>
            <a:lvl5pPr marL="2060898" indent="-228989" eaLnBrk="0" hangingPunct="0">
              <a:defRPr sz="1600">
                <a:solidFill>
                  <a:schemeClr val="tx1"/>
                </a:solidFill>
                <a:latin typeface="Verdana" pitchFamily="34" charset="0"/>
              </a:defRPr>
            </a:lvl5pPr>
            <a:lvl6pPr marL="2518875" indent="-228989" eaLnBrk="0" fontAlgn="base" hangingPunct="0">
              <a:spcBef>
                <a:spcPct val="0"/>
              </a:spcBef>
              <a:spcAft>
                <a:spcPct val="0"/>
              </a:spcAft>
              <a:defRPr sz="1600">
                <a:solidFill>
                  <a:schemeClr val="tx1"/>
                </a:solidFill>
                <a:latin typeface="Verdana" pitchFamily="34" charset="0"/>
              </a:defRPr>
            </a:lvl6pPr>
            <a:lvl7pPr marL="2976852" indent="-228989" eaLnBrk="0" fontAlgn="base" hangingPunct="0">
              <a:spcBef>
                <a:spcPct val="0"/>
              </a:spcBef>
              <a:spcAft>
                <a:spcPct val="0"/>
              </a:spcAft>
              <a:defRPr sz="1600">
                <a:solidFill>
                  <a:schemeClr val="tx1"/>
                </a:solidFill>
                <a:latin typeface="Verdana" pitchFamily="34" charset="0"/>
              </a:defRPr>
            </a:lvl7pPr>
            <a:lvl8pPr marL="3434829" indent="-228989" eaLnBrk="0" fontAlgn="base" hangingPunct="0">
              <a:spcBef>
                <a:spcPct val="0"/>
              </a:spcBef>
              <a:spcAft>
                <a:spcPct val="0"/>
              </a:spcAft>
              <a:defRPr sz="1600">
                <a:solidFill>
                  <a:schemeClr val="tx1"/>
                </a:solidFill>
                <a:latin typeface="Verdana" pitchFamily="34" charset="0"/>
              </a:defRPr>
            </a:lvl8pPr>
            <a:lvl9pPr marL="3892807" indent="-228989" eaLnBrk="0" fontAlgn="base" hangingPunct="0">
              <a:spcBef>
                <a:spcPct val="0"/>
              </a:spcBef>
              <a:spcAft>
                <a:spcPct val="0"/>
              </a:spcAft>
              <a:defRPr sz="1600">
                <a:solidFill>
                  <a:schemeClr val="tx1"/>
                </a:solidFill>
                <a:latin typeface="Verdana" pitchFamily="34" charset="0"/>
              </a:defRPr>
            </a:lvl9pPr>
          </a:lstStyle>
          <a:p>
            <a:pPr eaLnBrk="1" hangingPunct="1"/>
            <a:fld id="{68F78C78-D0D3-4036-BC26-62103BF4BCE7}" type="slidenum">
              <a:rPr lang="de-CH" sz="1200">
                <a:latin typeface="Arial" charset="0"/>
              </a:rPr>
              <a:pPr eaLnBrk="1" hangingPunct="1"/>
              <a:t>21</a:t>
            </a:fld>
            <a:endParaRPr lang="de-CH"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1" y="4342524"/>
            <a:ext cx="5486400" cy="4115969"/>
          </a:xfrm>
          <a:noFill/>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wmf"/><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Grafik 15"/>
          <p:cNvPicPr>
            <a:picLocks/>
          </p:cNvPicPr>
          <p:nvPr userDrawn="1">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8"/>
          <p:cNvSpPr txBox="1">
            <a:spLocks noChangeArrowheads="1"/>
          </p:cNvSpPr>
          <p:nvPr>
            <p:custDataLst>
              <p:tags r:id="rId2"/>
            </p:custDataLst>
          </p:nvPr>
        </p:nvSpPr>
        <p:spPr bwMode="auto">
          <a:xfrm>
            <a:off x="663575" y="5026025"/>
            <a:ext cx="554196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Luzern</a:t>
            </a:r>
          </a:p>
        </p:txBody>
      </p:sp>
      <p:sp>
        <p:nvSpPr>
          <p:cNvPr id="6" name="Text Box 14"/>
          <p:cNvSpPr txBox="1">
            <a:spLocks noChangeArrowheads="1"/>
          </p:cNvSpPr>
          <p:nvPr>
            <p:custDataLst>
              <p:tags r:id="rId3"/>
            </p:custDataLst>
          </p:nvPr>
        </p:nvSpPr>
        <p:spPr bwMode="auto">
          <a:xfrm>
            <a:off x="627063" y="3484563"/>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endParaRPr lang="de-CH" sz="1400" dirty="0" smtClean="0"/>
          </a:p>
        </p:txBody>
      </p:sp>
      <p:sp>
        <p:nvSpPr>
          <p:cNvPr id="7" name="Text Box 15"/>
          <p:cNvSpPr txBox="1">
            <a:spLocks noChangeArrowheads="1"/>
          </p:cNvSpPr>
          <p:nvPr>
            <p:custDataLst>
              <p:tags r:id="rId4"/>
            </p:custDataLst>
          </p:nvPr>
        </p:nvSpPr>
        <p:spPr bwMode="auto">
          <a:xfrm>
            <a:off x="638175" y="3925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endParaRPr lang="de-CH" sz="1400" b="1" smtClean="0"/>
          </a:p>
        </p:txBody>
      </p:sp>
      <p:sp>
        <p:nvSpPr>
          <p:cNvPr id="8" name="Text Box 16"/>
          <p:cNvSpPr txBox="1">
            <a:spLocks noChangeArrowheads="1"/>
          </p:cNvSpPr>
          <p:nvPr>
            <p:custDataLst>
              <p:tags r:id="rId5"/>
            </p:custDataLst>
          </p:nvPr>
        </p:nvSpPr>
        <p:spPr bwMode="auto">
          <a:xfrm>
            <a:off x="633413" y="41243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endParaRPr lang="de-CH" sz="1400" smtClean="0"/>
          </a:p>
        </p:txBody>
      </p:sp>
      <p:sp>
        <p:nvSpPr>
          <p:cNvPr id="9" name="Text Box 17"/>
          <p:cNvSpPr txBox="1">
            <a:spLocks noChangeArrowheads="1"/>
          </p:cNvSpPr>
          <p:nvPr>
            <p:custDataLst>
              <p:tags r:id="rId6"/>
            </p:custDataLst>
          </p:nvPr>
        </p:nvSpPr>
        <p:spPr bwMode="auto">
          <a:xfrm>
            <a:off x="644525" y="4498975"/>
            <a:ext cx="8803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1400" smtClean="0"/>
              <a:t>T direkt</a:t>
            </a:r>
          </a:p>
        </p:txBody>
      </p:sp>
      <p:sp>
        <p:nvSpPr>
          <p:cNvPr id="10" name="Text Box 18"/>
          <p:cNvSpPr txBox="1">
            <a:spLocks noChangeArrowheads="1"/>
          </p:cNvSpPr>
          <p:nvPr>
            <p:custDataLst>
              <p:tags r:id="rId7"/>
            </p:custDataLst>
          </p:nvPr>
        </p:nvSpPr>
        <p:spPr bwMode="auto">
          <a:xfrm>
            <a:off x="1463675" y="449262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endParaRPr lang="de-CH" sz="1400" smtClean="0"/>
          </a:p>
        </p:txBody>
      </p:sp>
      <p:sp>
        <p:nvSpPr>
          <p:cNvPr id="11" name="Text Box 19"/>
          <p:cNvSpPr txBox="1">
            <a:spLocks noChangeArrowheads="1"/>
          </p:cNvSpPr>
          <p:nvPr>
            <p:custDataLst>
              <p:tags r:id="rId8"/>
            </p:custDataLst>
          </p:nvPr>
        </p:nvSpPr>
        <p:spPr bwMode="auto">
          <a:xfrm>
            <a:off x="642938" y="4676775"/>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endParaRPr lang="de-CH" sz="1400" smtClean="0"/>
          </a:p>
        </p:txBody>
      </p:sp>
      <p:sp>
        <p:nvSpPr>
          <p:cNvPr id="3074" name="Rectangle 2"/>
          <p:cNvSpPr>
            <a:spLocks noGrp="1" noChangeArrowheads="1"/>
          </p:cNvSpPr>
          <p:nvPr>
            <p:ph type="ctrTitle"/>
            <p:custDataLst>
              <p:tags r:id="rId9"/>
            </p:custDataLst>
          </p:nvPr>
        </p:nvSpPr>
        <p:spPr>
          <a:xfrm>
            <a:off x="647700" y="2060575"/>
            <a:ext cx="5541963" cy="1296988"/>
          </a:xfrm>
        </p:spPr>
        <p:txBody>
          <a:bodyPr anchor="t"/>
          <a:lstStyle>
            <a:lvl1pPr>
              <a:lnSpc>
                <a:spcPts val="2800"/>
              </a:lnSpc>
              <a:defRPr sz="1900"/>
            </a:lvl1pPr>
          </a:lstStyle>
          <a:p>
            <a:pPr lvl="0"/>
            <a:r>
              <a:rPr lang="de-CH" noProof="0" smtClean="0"/>
              <a:t>Click to edit Master title style</a:t>
            </a:r>
          </a:p>
        </p:txBody>
      </p:sp>
      <p:sp>
        <p:nvSpPr>
          <p:cNvPr id="3084" name="Rectangle 12"/>
          <p:cNvSpPr>
            <a:spLocks noGrp="1" noChangeArrowheads="1"/>
          </p:cNvSpPr>
          <p:nvPr>
            <p:ph type="subTitle" sz="quarter" idx="1"/>
            <p:custDataLst>
              <p:tags r:id="rId10"/>
            </p:custDataLst>
          </p:nvPr>
        </p:nvSpPr>
        <p:spPr>
          <a:xfrm>
            <a:off x="647700" y="5383213"/>
            <a:ext cx="6300788" cy="1020762"/>
          </a:xfrm>
        </p:spPr>
        <p:txBody>
          <a:bodyPr/>
          <a:lstStyle>
            <a:lvl1pPr marL="0" indent="0">
              <a:lnSpc>
                <a:spcPts val="1800"/>
              </a:lnSpc>
              <a:buFontTx/>
              <a:buNone/>
              <a:defRPr sz="1400"/>
            </a:lvl1pPr>
          </a:lstStyle>
          <a:p>
            <a:pPr lvl="0"/>
            <a:r>
              <a:rPr lang="de-CH" noProof="0" smtClean="0"/>
              <a:t>Click to edit Master subtitle style</a:t>
            </a:r>
          </a:p>
        </p:txBody>
      </p:sp>
      <p:sp>
        <p:nvSpPr>
          <p:cNvPr id="12" name="Rectangle 9"/>
          <p:cNvSpPr>
            <a:spLocks noGrp="1" noChangeArrowheads="1"/>
          </p:cNvSpPr>
          <p:nvPr>
            <p:ph type="dt" sz="half" idx="10"/>
            <p:custDataLst>
              <p:tags r:id="rId11"/>
            </p:custDataLst>
          </p:nvPr>
        </p:nvSpPr>
        <p:spPr bwMode="auto">
          <a:xfrm>
            <a:off x="1425575" y="5029200"/>
            <a:ext cx="5541963" cy="287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defRPr sz="1400"/>
            </a:lvl1pPr>
          </a:lstStyle>
          <a:p>
            <a:pPr>
              <a:defRPr/>
            </a:pPr>
            <a:fld id="{897A0C59-92D0-4E72-9B2B-2A5D59CFAD65}" type="datetime1">
              <a:rPr lang="de-CH" smtClean="0"/>
              <a:pPr>
                <a:defRPr/>
              </a:pPr>
              <a:t>10.11.2014</a:t>
            </a:fld>
            <a:endParaRPr lang="de-CH" dirty="0"/>
          </a:p>
        </p:txBody>
      </p:sp>
    </p:spTree>
    <p:extLst>
      <p:ext uri="{BB962C8B-B14F-4D97-AF65-F5344CB8AC3E}">
        <p14:creationId xmlns:p14="http://schemas.microsoft.com/office/powerpoint/2010/main" val="395582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smtClean="0"/>
              <a:t>Click to edit Master title style</a:t>
            </a:r>
            <a:endParaRPr lang="de-CH"/>
          </a:p>
        </p:txBody>
      </p:sp>
      <p:sp>
        <p:nvSpPr>
          <p:cNvPr id="3" name="Vertical Text Placeholder 2"/>
          <p:cNvSpPr>
            <a:spLocks noGrp="1"/>
          </p:cNvSpPr>
          <p:nvPr>
            <p:ph type="body" orient="vert" idx="1"/>
            <p:custDataLst>
              <p:tags r:id="rId2"/>
            </p:custDataLst>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B916FE1F-C430-48E8-ADC9-665069CC0BF7}"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13403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775450" y="692150"/>
            <a:ext cx="2041525" cy="5191125"/>
          </a:xfrm>
        </p:spPr>
        <p:txBody>
          <a:bodyPr vert="eaVert"/>
          <a:lstStyle/>
          <a:p>
            <a:r>
              <a:rPr lang="de-CH" smtClean="0"/>
              <a:t>Click to edit Master title style</a:t>
            </a:r>
            <a:endParaRPr lang="de-CH"/>
          </a:p>
        </p:txBody>
      </p:sp>
      <p:sp>
        <p:nvSpPr>
          <p:cNvPr id="3" name="Vertical Text Placeholder 2"/>
          <p:cNvSpPr>
            <a:spLocks noGrp="1"/>
          </p:cNvSpPr>
          <p:nvPr>
            <p:ph type="body" orient="vert" idx="1"/>
            <p:custDataLst>
              <p:tags r:id="rId2"/>
            </p:custDataLst>
          </p:nvPr>
        </p:nvSpPr>
        <p:spPr>
          <a:xfrm>
            <a:off x="647700" y="692150"/>
            <a:ext cx="5975350" cy="5191125"/>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95A229C1-43F6-4CF4-99E5-4A04E53D9AB5}"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353480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8"/>
          <p:cNvSpPr>
            <a:spLocks noGrp="1" noChangeArrowheads="1"/>
          </p:cNvSpPr>
          <p:nvPr>
            <p:ph type="ftr" sz="quarter" idx="10"/>
          </p:nvPr>
        </p:nvSpPr>
        <p:spPr>
          <a:xfrm>
            <a:off x="468313" y="6453188"/>
            <a:ext cx="8280400" cy="268287"/>
          </a:xfrm>
          <a:prstGeom prst="rect">
            <a:avLst/>
          </a:prstGeom>
          <a:ln/>
        </p:spPr>
        <p:txBody>
          <a:bodyPr/>
          <a:lstStyle>
            <a:lvl1pPr algn="l">
              <a:defRPr/>
            </a:lvl1pPr>
          </a:lstStyle>
          <a:p>
            <a:pPr>
              <a:defRPr/>
            </a:pPr>
            <a:endParaRPr lang="en-GB" dirty="0"/>
          </a:p>
        </p:txBody>
      </p:sp>
      <p:sp>
        <p:nvSpPr>
          <p:cNvPr id="6" name="Text Box 4"/>
          <p:cNvSpPr txBox="1">
            <a:spLocks noChangeArrowheads="1"/>
          </p:cNvSpPr>
          <p:nvPr userDrawn="1"/>
        </p:nvSpPr>
        <p:spPr bwMode="auto">
          <a:xfrm>
            <a:off x="650875" y="6484938"/>
            <a:ext cx="2201863"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defRPr/>
            </a:pPr>
            <a:r>
              <a:rPr lang="de-DE" sz="700" dirty="0" smtClean="0">
                <a:solidFill>
                  <a:schemeClr val="tx1"/>
                </a:solidFill>
                <a:latin typeface="Verdana" pitchFamily="34" charset="0"/>
              </a:rPr>
              <a:t> Hochschule Luzern – Wirtschaft      </a:t>
            </a:r>
            <a:fld id="{EB7687AD-DD5D-4610-90B7-18E31311B3F5}" type="slidenum">
              <a:rPr lang="de-DE" sz="700" smtClean="0">
                <a:solidFill>
                  <a:schemeClr val="tx1"/>
                </a:solidFill>
                <a:latin typeface="Verdana" pitchFamily="34" charset="0"/>
              </a:rPr>
              <a:pPr eaLnBrk="1" hangingPunct="1">
                <a:defRPr/>
              </a:pPr>
              <a:t>‹Nr.›</a:t>
            </a:fld>
            <a:endParaRPr lang="de-DE" sz="700" dirty="0" smtClean="0">
              <a:solidFill>
                <a:schemeClr val="tx1"/>
              </a:solidFill>
              <a:latin typeface="Verdana" pitchFamily="34" charset="0"/>
            </a:endParaRPr>
          </a:p>
        </p:txBody>
      </p:sp>
      <p:sp>
        <p:nvSpPr>
          <p:cNvPr id="7" name="Titel 6"/>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Tree>
    <p:extLst>
      <p:ext uri="{BB962C8B-B14F-4D97-AF65-F5344CB8AC3E}">
        <p14:creationId xmlns:p14="http://schemas.microsoft.com/office/powerpoint/2010/main" val="67839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sz="1600"/>
            </a:lvl1pPr>
          </a:lstStyle>
          <a:p>
            <a:r>
              <a:rPr lang="de-CH" dirty="0" smtClean="0"/>
              <a:t>Click </a:t>
            </a:r>
            <a:r>
              <a:rPr lang="de-CH" dirty="0" err="1" smtClean="0"/>
              <a:t>to</a:t>
            </a:r>
            <a:r>
              <a:rPr lang="de-CH" dirty="0" smtClean="0"/>
              <a:t> </a:t>
            </a:r>
            <a:r>
              <a:rPr lang="de-CH" dirty="0" err="1" smtClean="0"/>
              <a:t>edit</a:t>
            </a:r>
            <a:r>
              <a:rPr lang="de-CH" dirty="0" smtClean="0"/>
              <a:t> Master title style</a:t>
            </a:r>
            <a:endParaRPr lang="de-CH" dirty="0"/>
          </a:p>
        </p:txBody>
      </p:sp>
      <p:sp>
        <p:nvSpPr>
          <p:cNvPr id="3" name="Content Placeholder 2"/>
          <p:cNvSpPr>
            <a:spLocks noGrp="1"/>
          </p:cNvSpPr>
          <p:nvPr>
            <p:ph idx="1"/>
            <p:custDataLst>
              <p:tags r:id="rId2"/>
            </p:custDataLst>
          </p:nvPr>
        </p:nvSpPr>
        <p:spPr/>
        <p:txBody>
          <a:bodyPr/>
          <a:lstStyle>
            <a:lvl1pPr>
              <a:defRPr sz="1600"/>
            </a:lvl1pPr>
            <a:lvl2pPr>
              <a:defRPr sz="1600"/>
            </a:lvl2pPr>
            <a:lvl3pPr>
              <a:defRPr sz="1600"/>
            </a:lvl3pPr>
            <a:lvl4pPr>
              <a:defRPr sz="1600"/>
            </a:lvl4pPr>
            <a:lvl5pPr>
              <a:defRPr sz="1600"/>
            </a:lvl5pPr>
          </a:lstStyle>
          <a:p>
            <a:pPr lvl="0"/>
            <a:r>
              <a:rPr lang="de-CH" dirty="0" smtClean="0"/>
              <a:t>Click </a:t>
            </a:r>
            <a:r>
              <a:rPr lang="de-CH" dirty="0" err="1" smtClean="0"/>
              <a:t>to</a:t>
            </a:r>
            <a:r>
              <a:rPr lang="de-CH" dirty="0" smtClean="0"/>
              <a:t> </a:t>
            </a:r>
            <a:r>
              <a:rPr lang="de-CH" dirty="0" err="1" smtClean="0"/>
              <a:t>edit</a:t>
            </a:r>
            <a:r>
              <a:rPr lang="de-CH" dirty="0" smtClean="0"/>
              <a:t> Master </a:t>
            </a:r>
            <a:r>
              <a:rPr lang="de-CH" dirty="0" err="1" smtClean="0"/>
              <a:t>text</a:t>
            </a:r>
            <a:r>
              <a:rPr lang="de-CH" dirty="0" smtClean="0"/>
              <a: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smtClean="0"/>
              <a:t>Third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38CE5714-2A95-4FFB-8E19-2636A4A2E21D}"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290394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de-CH" smtClean="0"/>
              <a:t>Click to edit Master title style</a:t>
            </a:r>
            <a:endParaRPr lang="de-CH"/>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smtClean="0"/>
              <a:t>Click to edit Master text styles</a:t>
            </a:r>
          </a:p>
        </p:txBody>
      </p:sp>
      <p:sp>
        <p:nvSpPr>
          <p:cNvPr id="4" name="Rectangle 6"/>
          <p:cNvSpPr>
            <a:spLocks noGrp="1" noChangeArrowheads="1"/>
          </p:cNvSpPr>
          <p:nvPr>
            <p:ph type="sldNum" sz="quarter" idx="10"/>
            <p:custDataLst>
              <p:tags r:id="rId3"/>
            </p:custDataLst>
          </p:nvPr>
        </p:nvSpPr>
        <p:spPr>
          <a:ln/>
        </p:spPr>
        <p:txBody>
          <a:bodyPr/>
          <a:lstStyle>
            <a:lvl1pPr>
              <a:defRPr/>
            </a:lvl1pPr>
          </a:lstStyle>
          <a:p>
            <a:pPr>
              <a:defRPr/>
            </a:pPr>
            <a:fld id="{B099C766-4B7E-4C2F-A13B-ED6FE696E4CE}"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116705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smtClean="0"/>
              <a:t>Click to edit Master title style</a:t>
            </a:r>
            <a:endParaRPr lang="de-CH"/>
          </a:p>
        </p:txBody>
      </p:sp>
      <p:sp>
        <p:nvSpPr>
          <p:cNvPr id="3" name="Content Placeholder 2"/>
          <p:cNvSpPr>
            <a:spLocks noGrp="1"/>
          </p:cNvSpPr>
          <p:nvPr>
            <p:ph sz="half" idx="1"/>
            <p:custDataLst>
              <p:tags r:id="rId2"/>
            </p:custDataLst>
          </p:nvPr>
        </p:nvSpPr>
        <p:spPr>
          <a:xfrm>
            <a:off x="647700" y="1798638"/>
            <a:ext cx="4008438"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Content Placeholder 3"/>
          <p:cNvSpPr>
            <a:spLocks noGrp="1"/>
          </p:cNvSpPr>
          <p:nvPr>
            <p:ph sz="half" idx="2"/>
            <p:custDataLst>
              <p:tags r:id="rId3"/>
            </p:custDataLst>
          </p:nvPr>
        </p:nvSpPr>
        <p:spPr>
          <a:xfrm>
            <a:off x="4808538" y="1798638"/>
            <a:ext cx="4008437" cy="4084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7863CD20-312F-47E7-9D15-973D15A3BEB8}"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361253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de-CH" smtClean="0"/>
              <a:t>Click to edit Master title style</a:t>
            </a:r>
            <a:endParaRPr lang="de-CH"/>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7" name="Rectangle 6"/>
          <p:cNvSpPr>
            <a:spLocks noGrp="1" noChangeArrowheads="1"/>
          </p:cNvSpPr>
          <p:nvPr>
            <p:ph type="sldNum" sz="quarter" idx="10"/>
            <p:custDataLst>
              <p:tags r:id="rId6"/>
            </p:custDataLst>
          </p:nvPr>
        </p:nvSpPr>
        <p:spPr>
          <a:ln/>
        </p:spPr>
        <p:txBody>
          <a:bodyPr/>
          <a:lstStyle>
            <a:lvl1pPr>
              <a:defRPr/>
            </a:lvl1pPr>
          </a:lstStyle>
          <a:p>
            <a:pPr>
              <a:defRPr/>
            </a:pPr>
            <a:fld id="{30D3218E-DC9D-4428-AD53-23F3FC9CC2CF}"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188802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de-CH" smtClean="0"/>
              <a:t>Click to edit Master title style</a:t>
            </a:r>
            <a:endParaRPr lang="de-CH"/>
          </a:p>
        </p:txBody>
      </p:sp>
      <p:sp>
        <p:nvSpPr>
          <p:cNvPr id="3" name="Rectangle 6"/>
          <p:cNvSpPr>
            <a:spLocks noGrp="1" noChangeArrowheads="1"/>
          </p:cNvSpPr>
          <p:nvPr>
            <p:ph type="sldNum" sz="quarter" idx="10"/>
            <p:custDataLst>
              <p:tags r:id="rId2"/>
            </p:custDataLst>
          </p:nvPr>
        </p:nvSpPr>
        <p:spPr>
          <a:ln/>
        </p:spPr>
        <p:txBody>
          <a:bodyPr/>
          <a:lstStyle>
            <a:lvl1pPr>
              <a:defRPr/>
            </a:lvl1pPr>
          </a:lstStyle>
          <a:p>
            <a:pPr>
              <a:defRPr/>
            </a:pPr>
            <a:fld id="{1DA235A7-0AE5-4937-8FBA-3D15A488CE4F}"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72321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DD70EA58-AA9E-4C76-BA94-3DA267967616}"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6280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lstStyle>
            <a:lvl1pPr algn="l">
              <a:defRPr sz="2000" b="1"/>
            </a:lvl1pPr>
          </a:lstStyle>
          <a:p>
            <a:r>
              <a:rPr lang="de-CH" smtClean="0"/>
              <a:t>Click to edit Master title style</a:t>
            </a:r>
            <a:endParaRPr lang="de-CH"/>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de-CH"/>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Rectangle 6"/>
          <p:cNvSpPr>
            <a:spLocks noGrp="1" noChangeArrowheads="1"/>
          </p:cNvSpPr>
          <p:nvPr>
            <p:ph type="sldNum" sz="quarter" idx="10"/>
            <p:custDataLst>
              <p:tags r:id="rId4"/>
            </p:custDataLst>
          </p:nvPr>
        </p:nvSpPr>
        <p:spPr>
          <a:ln/>
        </p:spPr>
        <p:txBody>
          <a:bodyPr/>
          <a:lstStyle>
            <a:lvl1pPr>
              <a:defRPr/>
            </a:lvl1pPr>
          </a:lstStyle>
          <a:p>
            <a:pPr>
              <a:defRPr/>
            </a:pPr>
            <a:fld id="{775FD0D8-3550-4A0E-AC0F-D705F54F9E76}"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251421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lstStyle>
            <a:lvl1pPr algn="l">
              <a:defRPr sz="2000" b="1"/>
            </a:lvl1pPr>
          </a:lstStyle>
          <a:p>
            <a:r>
              <a:rPr lang="de-CH"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custDataLst>
              <p:tags r:id="rId2"/>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Rectangle 6"/>
          <p:cNvSpPr>
            <a:spLocks noGrp="1" noChangeArrowheads="1"/>
          </p:cNvSpPr>
          <p:nvPr>
            <p:ph type="sldNum" sz="quarter" idx="10"/>
            <p:custDataLst>
              <p:tags r:id="rId3"/>
            </p:custDataLst>
          </p:nvPr>
        </p:nvSpPr>
        <p:spPr>
          <a:ln/>
        </p:spPr>
        <p:txBody>
          <a:bodyPr/>
          <a:lstStyle>
            <a:lvl1pPr>
              <a:defRPr/>
            </a:lvl1pPr>
          </a:lstStyle>
          <a:p>
            <a:pPr>
              <a:defRPr/>
            </a:pPr>
            <a:fld id="{61E957E7-B4F3-4B7E-81C0-73C8894D1284}" type="slidenum">
              <a:rPr lang="de-CH" smtClean="0"/>
              <a:pPr>
                <a:defRPr/>
              </a:pPr>
              <a:t>‹Nr.›</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417542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p:cNvPicPr>
          <p:nvPr userDrawn="1">
            <p:custDataLst>
              <p:tags r:id="rId14"/>
            </p:custDataLst>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custDataLst>
              <p:tags r:id="rId15"/>
            </p:custDataLst>
          </p:nvPr>
        </p:nvSpPr>
        <p:spPr bwMode="auto">
          <a:xfrm>
            <a:off x="647700" y="692150"/>
            <a:ext cx="816927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b" anchorCtr="0" compatLnSpc="1">
            <a:prstTxWarp prst="textNoShape">
              <a:avLst/>
            </a:prstTxWarp>
          </a:bodyPr>
          <a:lstStyle/>
          <a:p>
            <a:pPr lvl="0"/>
            <a:r>
              <a:rPr lang="de-CH" altLang="de-DE" dirty="0" smtClean="0"/>
              <a:t>Click </a:t>
            </a:r>
            <a:r>
              <a:rPr lang="de-CH" altLang="de-DE" dirty="0" err="1" smtClean="0"/>
              <a:t>to</a:t>
            </a:r>
            <a:r>
              <a:rPr lang="de-CH" altLang="de-DE" dirty="0" smtClean="0"/>
              <a:t> </a:t>
            </a:r>
            <a:r>
              <a:rPr lang="de-CH" altLang="de-DE" dirty="0" err="1" smtClean="0"/>
              <a:t>edit</a:t>
            </a:r>
            <a:r>
              <a:rPr lang="de-CH" altLang="de-DE" dirty="0" smtClean="0"/>
              <a:t> Master title style</a:t>
            </a:r>
          </a:p>
        </p:txBody>
      </p:sp>
      <p:sp>
        <p:nvSpPr>
          <p:cNvPr id="1028" name="Rectangle 3"/>
          <p:cNvSpPr>
            <a:spLocks noGrp="1" noChangeArrowheads="1"/>
          </p:cNvSpPr>
          <p:nvPr>
            <p:ph type="body" idx="1"/>
            <p:custDataLst>
              <p:tags r:id="rId16"/>
            </p:custDataLst>
          </p:nvPr>
        </p:nvSpPr>
        <p:spPr bwMode="auto">
          <a:xfrm>
            <a:off x="647700" y="1798638"/>
            <a:ext cx="8169275"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p>
            <a:pPr lvl="0"/>
            <a:r>
              <a:rPr lang="de-CH" altLang="de-DE" dirty="0" smtClean="0"/>
              <a:t>Click </a:t>
            </a:r>
            <a:r>
              <a:rPr lang="de-CH" altLang="de-DE" dirty="0" err="1" smtClean="0"/>
              <a:t>to</a:t>
            </a:r>
            <a:r>
              <a:rPr lang="de-CH" altLang="de-DE" dirty="0" smtClean="0"/>
              <a:t> </a:t>
            </a:r>
            <a:r>
              <a:rPr lang="de-CH" altLang="de-DE" dirty="0" err="1" smtClean="0"/>
              <a:t>edit</a:t>
            </a:r>
            <a:r>
              <a:rPr lang="de-CH" altLang="de-DE" dirty="0" smtClean="0"/>
              <a:t> Master </a:t>
            </a:r>
            <a:r>
              <a:rPr lang="de-CH" altLang="de-DE" dirty="0" err="1" smtClean="0"/>
              <a:t>text</a:t>
            </a:r>
            <a:r>
              <a:rPr lang="de-CH" altLang="de-DE" dirty="0" smtClean="0"/>
              <a:t> </a:t>
            </a:r>
            <a:r>
              <a:rPr lang="de-CH" altLang="de-DE" dirty="0" err="1" smtClean="0"/>
              <a:t>styles</a:t>
            </a:r>
            <a:endParaRPr lang="de-CH" altLang="de-DE" dirty="0" smtClean="0"/>
          </a:p>
          <a:p>
            <a:pPr lvl="1"/>
            <a:r>
              <a:rPr lang="de-CH" altLang="de-DE" dirty="0" smtClean="0"/>
              <a:t>Second </a:t>
            </a:r>
            <a:r>
              <a:rPr lang="de-CH" altLang="de-DE" dirty="0" err="1" smtClean="0"/>
              <a:t>level</a:t>
            </a:r>
            <a:endParaRPr lang="de-CH" altLang="de-DE" dirty="0" smtClean="0"/>
          </a:p>
          <a:p>
            <a:pPr lvl="2"/>
            <a:r>
              <a:rPr lang="de-CH" altLang="de-DE" dirty="0" smtClean="0"/>
              <a:t>Third </a:t>
            </a:r>
            <a:r>
              <a:rPr lang="de-CH" altLang="de-DE" dirty="0" err="1" smtClean="0"/>
              <a:t>level</a:t>
            </a:r>
            <a:endParaRPr lang="de-CH" altLang="de-DE" dirty="0" smtClean="0"/>
          </a:p>
          <a:p>
            <a:pPr lvl="3"/>
            <a:r>
              <a:rPr lang="de-CH" altLang="de-DE" dirty="0" err="1" smtClean="0"/>
              <a:t>Fourth</a:t>
            </a:r>
            <a:r>
              <a:rPr lang="de-CH" altLang="de-DE" dirty="0" smtClean="0"/>
              <a:t> </a:t>
            </a:r>
            <a:r>
              <a:rPr lang="de-CH" altLang="de-DE" dirty="0" err="1" smtClean="0"/>
              <a:t>level</a:t>
            </a:r>
            <a:endParaRPr lang="de-CH" altLang="de-DE" dirty="0" smtClean="0"/>
          </a:p>
          <a:p>
            <a:pPr lvl="4"/>
            <a:r>
              <a:rPr lang="de-CH" altLang="de-DE" dirty="0" err="1" smtClean="0"/>
              <a:t>Fifth</a:t>
            </a:r>
            <a:r>
              <a:rPr lang="de-CH" altLang="de-DE" dirty="0" smtClean="0"/>
              <a:t> </a:t>
            </a:r>
            <a:r>
              <a:rPr lang="de-CH" altLang="de-DE" dirty="0" err="1" smtClean="0"/>
              <a:t>level</a:t>
            </a:r>
            <a:endParaRPr lang="de-CH" altLang="de-DE" dirty="0" smtClean="0"/>
          </a:p>
        </p:txBody>
      </p:sp>
      <p:sp>
        <p:nvSpPr>
          <p:cNvPr id="1029" name="Text Box 9"/>
          <p:cNvSpPr txBox="1">
            <a:spLocks noChangeArrowheads="1"/>
          </p:cNvSpPr>
          <p:nvPr>
            <p:custDataLst>
              <p:tags r:id="rId17"/>
            </p:custDataLst>
          </p:nvPr>
        </p:nvSpPr>
        <p:spPr bwMode="auto">
          <a:xfrm>
            <a:off x="642938" y="6454775"/>
            <a:ext cx="270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defRPr sz="1900">
                <a:solidFill>
                  <a:schemeClr val="tx1"/>
                </a:solidFill>
                <a:latin typeface="Verdana" pitchFamily="34" charset="0"/>
              </a:defRPr>
            </a:lvl1pPr>
            <a:lvl2pPr marL="742950" indent="-285750" eaLnBrk="0" hangingPunct="0">
              <a:defRPr sz="1900">
                <a:solidFill>
                  <a:schemeClr val="tx1"/>
                </a:solidFill>
                <a:latin typeface="Verdana" pitchFamily="34" charset="0"/>
              </a:defRPr>
            </a:lvl2pPr>
            <a:lvl3pPr marL="1143000" indent="-228600" eaLnBrk="0" hangingPunct="0">
              <a:defRPr sz="1900">
                <a:solidFill>
                  <a:schemeClr val="tx1"/>
                </a:solidFill>
                <a:latin typeface="Verdana" pitchFamily="34" charset="0"/>
              </a:defRPr>
            </a:lvl3pPr>
            <a:lvl4pPr marL="1600200" indent="-228600" eaLnBrk="0" hangingPunct="0">
              <a:defRPr sz="1900">
                <a:solidFill>
                  <a:schemeClr val="tx1"/>
                </a:solidFill>
                <a:latin typeface="Verdana" pitchFamily="34" charset="0"/>
              </a:defRPr>
            </a:lvl4pPr>
            <a:lvl5pPr marL="2057400" indent="-228600" eaLnBrk="0" hangingPunct="0">
              <a:defRPr sz="1900">
                <a:solidFill>
                  <a:schemeClr val="tx1"/>
                </a:solidFill>
                <a:latin typeface="Verdana" pitchFamily="34" charset="0"/>
              </a:defRPr>
            </a:lvl5pPr>
            <a:lvl6pPr marL="2514600" indent="-228600" eaLnBrk="0" fontAlgn="base" hangingPunct="0">
              <a:spcBef>
                <a:spcPct val="0"/>
              </a:spcBef>
              <a:spcAft>
                <a:spcPct val="0"/>
              </a:spcAft>
              <a:defRPr sz="1900">
                <a:solidFill>
                  <a:schemeClr val="tx1"/>
                </a:solidFill>
                <a:latin typeface="Verdana" pitchFamily="34" charset="0"/>
              </a:defRPr>
            </a:lvl6pPr>
            <a:lvl7pPr marL="2971800" indent="-228600" eaLnBrk="0" fontAlgn="base" hangingPunct="0">
              <a:spcBef>
                <a:spcPct val="0"/>
              </a:spcBef>
              <a:spcAft>
                <a:spcPct val="0"/>
              </a:spcAft>
              <a:defRPr sz="1900">
                <a:solidFill>
                  <a:schemeClr val="tx1"/>
                </a:solidFill>
                <a:latin typeface="Verdana" pitchFamily="34" charset="0"/>
              </a:defRPr>
            </a:lvl7pPr>
            <a:lvl8pPr marL="3429000" indent="-228600" eaLnBrk="0" fontAlgn="base" hangingPunct="0">
              <a:spcBef>
                <a:spcPct val="0"/>
              </a:spcBef>
              <a:spcAft>
                <a:spcPct val="0"/>
              </a:spcAft>
              <a:defRPr sz="1900">
                <a:solidFill>
                  <a:schemeClr val="tx1"/>
                </a:solidFill>
                <a:latin typeface="Verdana" pitchFamily="34" charset="0"/>
              </a:defRPr>
            </a:lvl8pPr>
            <a:lvl9pPr marL="3886200" indent="-228600" eaLnBrk="0" fontAlgn="base" hangingPunct="0">
              <a:spcBef>
                <a:spcPct val="0"/>
              </a:spcBef>
              <a:spcAft>
                <a:spcPct val="0"/>
              </a:spcAft>
              <a:defRPr sz="1900">
                <a:solidFill>
                  <a:schemeClr val="tx1"/>
                </a:solidFill>
                <a:latin typeface="Verdana" pitchFamily="34" charset="0"/>
              </a:defRPr>
            </a:lvl9pPr>
          </a:lstStyle>
          <a:p>
            <a:pPr eaLnBrk="1" hangingPunct="1">
              <a:defRPr/>
            </a:pPr>
            <a:r>
              <a:rPr lang="de-CH" sz="700" smtClean="0"/>
              <a:t>Folie</a:t>
            </a:r>
            <a:endParaRPr lang="de-CH" sz="700" dirty="0" smtClean="0"/>
          </a:p>
        </p:txBody>
      </p:sp>
      <p:sp>
        <p:nvSpPr>
          <p:cNvPr id="1030" name="Rectangle 6"/>
          <p:cNvSpPr>
            <a:spLocks noGrp="1" noChangeArrowheads="1"/>
          </p:cNvSpPr>
          <p:nvPr>
            <p:ph type="sldNum" sz="quarter" idx="4"/>
            <p:custDataLst>
              <p:tags r:id="rId18"/>
            </p:custDataLst>
          </p:nvPr>
        </p:nvSpPr>
        <p:spPr bwMode="auto">
          <a:xfrm>
            <a:off x="1089025" y="6453188"/>
            <a:ext cx="791845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bodyPr>
          <a:lstStyle>
            <a:lvl1pPr>
              <a:defRPr sz="700"/>
            </a:lvl1pPr>
          </a:lstStyle>
          <a:p>
            <a:pPr>
              <a:defRPr/>
            </a:pPr>
            <a:fld id="{AD586B99-B69B-4108-9970-B553C62B413E}" type="slidenum">
              <a:rPr lang="de-CH" smtClean="0"/>
              <a:pPr>
                <a:defRPr/>
              </a:pPr>
              <a:t>‹Nr.›</a:t>
            </a:fld>
            <a:r>
              <a:rPr lang="de-CH" dirty="0" smtClean="0"/>
              <a:t>, </a:t>
            </a:r>
            <a:fld id="{0483D060-B025-4ACE-962A-23BAB8DEC0FD}" type="datetime1">
              <a:rPr lang="de-CH" smtClean="0"/>
              <a:pPr>
                <a:defRPr/>
              </a:pPr>
              <a:t>10.11.2014</a:t>
            </a:fld>
            <a:endParaRPr lang="de-CH"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Lst>
  <p:hf hdr="0" ftr="0"/>
  <p:txStyles>
    <p:title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Verdana" pitchFamily="34" charset="0"/>
        </a:defRPr>
      </a:lvl2pPr>
      <a:lvl3pPr algn="l" rtl="0" eaLnBrk="0" fontAlgn="base" hangingPunct="0">
        <a:spcBef>
          <a:spcPct val="0"/>
        </a:spcBef>
        <a:spcAft>
          <a:spcPct val="0"/>
        </a:spcAft>
        <a:defRPr sz="1600" b="1">
          <a:solidFill>
            <a:schemeClr val="tx2"/>
          </a:solidFill>
          <a:latin typeface="Verdana" pitchFamily="34" charset="0"/>
        </a:defRPr>
      </a:lvl3pPr>
      <a:lvl4pPr algn="l" rtl="0" eaLnBrk="0" fontAlgn="base" hangingPunct="0">
        <a:spcBef>
          <a:spcPct val="0"/>
        </a:spcBef>
        <a:spcAft>
          <a:spcPct val="0"/>
        </a:spcAft>
        <a:defRPr sz="1600" b="1">
          <a:solidFill>
            <a:schemeClr val="tx2"/>
          </a:solidFill>
          <a:latin typeface="Verdana" pitchFamily="34" charset="0"/>
        </a:defRPr>
      </a:lvl4pPr>
      <a:lvl5pPr algn="l" rtl="0" eaLnBrk="0" fontAlgn="base" hangingPunct="0">
        <a:spcBef>
          <a:spcPct val="0"/>
        </a:spcBef>
        <a:spcAft>
          <a:spcPct val="0"/>
        </a:spcAft>
        <a:defRPr sz="1600" b="1">
          <a:solidFill>
            <a:schemeClr val="tx2"/>
          </a:solidFill>
          <a:latin typeface="Verdana" pitchFamily="34" charset="0"/>
        </a:defRPr>
      </a:lvl5pPr>
      <a:lvl6pPr marL="457200" algn="l" rtl="0" fontAlgn="base">
        <a:spcBef>
          <a:spcPct val="0"/>
        </a:spcBef>
        <a:spcAft>
          <a:spcPct val="0"/>
        </a:spcAft>
        <a:defRPr sz="1600" b="1">
          <a:solidFill>
            <a:schemeClr val="tx2"/>
          </a:solidFill>
          <a:latin typeface="Verdana" pitchFamily="34" charset="0"/>
        </a:defRPr>
      </a:lvl6pPr>
      <a:lvl7pPr marL="914400" algn="l" rtl="0" fontAlgn="base">
        <a:spcBef>
          <a:spcPct val="0"/>
        </a:spcBef>
        <a:spcAft>
          <a:spcPct val="0"/>
        </a:spcAft>
        <a:defRPr sz="1600" b="1">
          <a:solidFill>
            <a:schemeClr val="tx2"/>
          </a:solidFill>
          <a:latin typeface="Verdana" pitchFamily="34" charset="0"/>
        </a:defRPr>
      </a:lvl7pPr>
      <a:lvl8pPr marL="1371600" algn="l" rtl="0" fontAlgn="base">
        <a:spcBef>
          <a:spcPct val="0"/>
        </a:spcBef>
        <a:spcAft>
          <a:spcPct val="0"/>
        </a:spcAft>
        <a:defRPr sz="1600" b="1">
          <a:solidFill>
            <a:schemeClr val="tx2"/>
          </a:solidFill>
          <a:latin typeface="Verdana" pitchFamily="34" charset="0"/>
        </a:defRPr>
      </a:lvl8pPr>
      <a:lvl9pPr marL="1828800" algn="l" rtl="0" fontAlgn="base">
        <a:spcBef>
          <a:spcPct val="0"/>
        </a:spcBef>
        <a:spcAft>
          <a:spcPct val="0"/>
        </a:spcAft>
        <a:defRPr sz="1600" b="1">
          <a:solidFill>
            <a:schemeClr val="tx2"/>
          </a:solidFill>
          <a:latin typeface="Verdana" pitchFamily="34" charset="0"/>
        </a:defRPr>
      </a:lvl9pPr>
    </p:titleStyle>
    <p:bodyStyle>
      <a:lvl1pPr marL="182563" indent="-182563" algn="l" rtl="0" eaLnBrk="0" fontAlgn="base" hangingPunct="0">
        <a:spcBef>
          <a:spcPct val="0"/>
        </a:spcBef>
        <a:spcAft>
          <a:spcPct val="0"/>
        </a:spcAft>
        <a:buChar char="-"/>
        <a:defRPr sz="1600">
          <a:solidFill>
            <a:schemeClr val="tx1"/>
          </a:solidFill>
          <a:latin typeface="+mn-lt"/>
          <a:ea typeface="+mn-ea"/>
          <a:cs typeface="+mn-cs"/>
        </a:defRPr>
      </a:lvl1pPr>
      <a:lvl2pPr marL="539750" indent="-192088" algn="l" rtl="0" eaLnBrk="0" fontAlgn="base" hangingPunct="0">
        <a:spcBef>
          <a:spcPct val="0"/>
        </a:spcBef>
        <a:spcAft>
          <a:spcPct val="0"/>
        </a:spcAft>
        <a:buChar char="-"/>
        <a:defRPr sz="1600">
          <a:solidFill>
            <a:schemeClr val="tx1"/>
          </a:solidFill>
          <a:latin typeface="+mn-lt"/>
        </a:defRPr>
      </a:lvl2pPr>
      <a:lvl3pPr marL="906463" indent="-192088" algn="l" rtl="0" eaLnBrk="0" fontAlgn="base" hangingPunct="0">
        <a:spcBef>
          <a:spcPct val="0"/>
        </a:spcBef>
        <a:spcAft>
          <a:spcPct val="0"/>
        </a:spcAft>
        <a:buChar char="-"/>
        <a:defRPr sz="1600">
          <a:solidFill>
            <a:schemeClr val="tx1"/>
          </a:solidFill>
          <a:latin typeface="+mn-lt"/>
        </a:defRPr>
      </a:lvl3pPr>
      <a:lvl4pPr marL="1262063" indent="-182563" algn="l" rtl="0" eaLnBrk="0" fontAlgn="base" hangingPunct="0">
        <a:spcBef>
          <a:spcPct val="0"/>
        </a:spcBef>
        <a:spcAft>
          <a:spcPct val="0"/>
        </a:spcAft>
        <a:buChar char="-"/>
        <a:defRPr sz="1600">
          <a:solidFill>
            <a:schemeClr val="tx1"/>
          </a:solidFill>
          <a:latin typeface="+mn-lt"/>
        </a:defRPr>
      </a:lvl4pPr>
      <a:lvl5pPr marL="1619250" indent="-182563" algn="l" rtl="0" eaLnBrk="0" fontAlgn="base" hangingPunct="0">
        <a:spcBef>
          <a:spcPct val="0"/>
        </a:spcBef>
        <a:spcAft>
          <a:spcPct val="0"/>
        </a:spcAft>
        <a:buChar char="-"/>
        <a:defRPr sz="1600">
          <a:solidFill>
            <a:schemeClr val="tx1"/>
          </a:solidFill>
          <a:latin typeface="+mn-lt"/>
        </a:defRPr>
      </a:lvl5pPr>
      <a:lvl6pPr marL="2076450" indent="-182563" algn="l" rtl="0" fontAlgn="base">
        <a:spcBef>
          <a:spcPct val="0"/>
        </a:spcBef>
        <a:spcAft>
          <a:spcPct val="0"/>
        </a:spcAft>
        <a:buChar char="-"/>
        <a:defRPr sz="1600">
          <a:solidFill>
            <a:schemeClr val="tx1"/>
          </a:solidFill>
          <a:latin typeface="+mn-lt"/>
        </a:defRPr>
      </a:lvl6pPr>
      <a:lvl7pPr marL="2533650" indent="-182563" algn="l" rtl="0" fontAlgn="base">
        <a:spcBef>
          <a:spcPct val="0"/>
        </a:spcBef>
        <a:spcAft>
          <a:spcPct val="0"/>
        </a:spcAft>
        <a:buChar char="-"/>
        <a:defRPr sz="1600">
          <a:solidFill>
            <a:schemeClr val="tx1"/>
          </a:solidFill>
          <a:latin typeface="+mn-lt"/>
        </a:defRPr>
      </a:lvl7pPr>
      <a:lvl8pPr marL="2990850" indent="-182563" algn="l" rtl="0" fontAlgn="base">
        <a:spcBef>
          <a:spcPct val="0"/>
        </a:spcBef>
        <a:spcAft>
          <a:spcPct val="0"/>
        </a:spcAft>
        <a:buChar char="-"/>
        <a:defRPr sz="1600">
          <a:solidFill>
            <a:schemeClr val="tx1"/>
          </a:solidFill>
          <a:latin typeface="+mn-lt"/>
        </a:defRPr>
      </a:lvl8pPr>
      <a:lvl9pPr marL="3448050" indent="-182563" algn="l" rtl="0" fontAlgn="base">
        <a:spcBef>
          <a:spcPct val="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ds\06 Marketing-Kommunikation\0600 Dach\Externe Kommunikation\10_Website\Web12_Über uns_Forschung_Medien_Netzwerke\Web12_Ueber uns\Material, Bilder usw\Für Medienschaffende\W\h-w-gebaeu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6" y="0"/>
            <a:ext cx="10485932" cy="6961026"/>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9"/>
          <p:cNvSpPr>
            <a:spLocks noGrp="1" noChangeArrowheads="1"/>
          </p:cNvSpPr>
          <p:nvPr>
            <p:ph type="dt" sz="quarter" idx="10"/>
            <p:custDataLst>
              <p:tags r:id="rId1"/>
            </p:custDataLst>
          </p:nvPr>
        </p:nvSpPr>
        <p:spPr>
          <a:noFill/>
        </p:spPr>
        <p:txBody>
          <a:bodyPr/>
          <a:lstStyle>
            <a:lvl1pPr eaLnBrk="0" hangingPunct="0">
              <a:buChar char="-"/>
              <a:defRPr sz="1600">
                <a:solidFill>
                  <a:schemeClr val="tx1"/>
                </a:solidFill>
                <a:latin typeface="Verdana" pitchFamily="34" charset="0"/>
              </a:defRPr>
            </a:lvl1pPr>
            <a:lvl2pPr marL="742950" indent="-285750" eaLnBrk="0" hangingPunct="0">
              <a:buChar char="-"/>
              <a:defRPr sz="1600">
                <a:solidFill>
                  <a:schemeClr val="tx1"/>
                </a:solidFill>
                <a:latin typeface="Verdana" pitchFamily="34" charset="0"/>
              </a:defRPr>
            </a:lvl2pPr>
            <a:lvl3pPr marL="1143000" indent="-228600" eaLnBrk="0" hangingPunct="0">
              <a:buChar char="-"/>
              <a:defRPr sz="1600">
                <a:solidFill>
                  <a:schemeClr val="tx1"/>
                </a:solidFill>
                <a:latin typeface="Verdana" pitchFamily="34" charset="0"/>
              </a:defRPr>
            </a:lvl3pPr>
            <a:lvl4pPr marL="1600200" indent="-228600" eaLnBrk="0" hangingPunct="0">
              <a:buChar char="-"/>
              <a:defRPr sz="1600">
                <a:solidFill>
                  <a:schemeClr val="tx1"/>
                </a:solidFill>
                <a:latin typeface="Verdana" pitchFamily="34" charset="0"/>
              </a:defRPr>
            </a:lvl4pPr>
            <a:lvl5pPr marL="2057400" indent="-228600" eaLnBrk="0" hangingPunct="0">
              <a:buChar char="-"/>
              <a:defRPr sz="1600">
                <a:solidFill>
                  <a:schemeClr val="tx1"/>
                </a:solidFill>
                <a:latin typeface="Verdana" pitchFamily="34" charset="0"/>
              </a:defRPr>
            </a:lvl5pPr>
            <a:lvl6pPr marL="2514600" indent="-228600" eaLnBrk="0" fontAlgn="base" hangingPunct="0">
              <a:spcBef>
                <a:spcPct val="0"/>
              </a:spcBef>
              <a:spcAft>
                <a:spcPct val="0"/>
              </a:spcAft>
              <a:buChar char="-"/>
              <a:defRPr sz="1600">
                <a:solidFill>
                  <a:schemeClr val="tx1"/>
                </a:solidFill>
                <a:latin typeface="Verdana" pitchFamily="34" charset="0"/>
              </a:defRPr>
            </a:lvl6pPr>
            <a:lvl7pPr marL="2971800" indent="-228600" eaLnBrk="0" fontAlgn="base" hangingPunct="0">
              <a:spcBef>
                <a:spcPct val="0"/>
              </a:spcBef>
              <a:spcAft>
                <a:spcPct val="0"/>
              </a:spcAft>
              <a:buChar char="-"/>
              <a:defRPr sz="1600">
                <a:solidFill>
                  <a:schemeClr val="tx1"/>
                </a:solidFill>
                <a:latin typeface="Verdana" pitchFamily="34" charset="0"/>
              </a:defRPr>
            </a:lvl7pPr>
            <a:lvl8pPr marL="3429000" indent="-228600" eaLnBrk="0" fontAlgn="base" hangingPunct="0">
              <a:spcBef>
                <a:spcPct val="0"/>
              </a:spcBef>
              <a:spcAft>
                <a:spcPct val="0"/>
              </a:spcAft>
              <a:buChar char="-"/>
              <a:defRPr sz="1600">
                <a:solidFill>
                  <a:schemeClr val="tx1"/>
                </a:solidFill>
                <a:latin typeface="Verdana" pitchFamily="34" charset="0"/>
              </a:defRPr>
            </a:lvl8pPr>
            <a:lvl9pPr marL="3886200" indent="-228600" eaLnBrk="0" fontAlgn="base" hangingPunct="0">
              <a:spcBef>
                <a:spcPct val="0"/>
              </a:spcBef>
              <a:spcAft>
                <a:spcPct val="0"/>
              </a:spcAft>
              <a:buChar char="-"/>
              <a:defRPr sz="1600">
                <a:solidFill>
                  <a:schemeClr val="tx1"/>
                </a:solidFill>
                <a:latin typeface="Verdana" pitchFamily="34" charset="0"/>
              </a:defRPr>
            </a:lvl9pPr>
          </a:lstStyle>
          <a:p>
            <a:pPr eaLnBrk="1" hangingPunct="1">
              <a:buFontTx/>
              <a:buNone/>
            </a:pPr>
            <a:fld id="{6E91AFC3-BF82-45AF-B62B-37F6E0E10416}" type="datetime1">
              <a:rPr lang="de-CH" altLang="de-DE" sz="1400" smtClean="0"/>
              <a:pPr eaLnBrk="1" hangingPunct="1">
                <a:buFontTx/>
                <a:buNone/>
              </a:pPr>
              <a:t>10.11.2014</a:t>
            </a:fld>
            <a:endParaRPr lang="de-CH" altLang="de-DE" sz="1400" dirty="0" smtClean="0"/>
          </a:p>
        </p:txBody>
      </p:sp>
      <p:pic>
        <p:nvPicPr>
          <p:cNvPr id="8" name="Picture 11" descr="hslu_cmyk_weiss_07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38" y="247650"/>
            <a:ext cx="2022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3707904" y="3587711"/>
            <a:ext cx="5436096" cy="292258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144000"/>
          <a:lstStyle/>
          <a:p>
            <a:pPr>
              <a:lnSpc>
                <a:spcPts val="2600"/>
              </a:lnSpc>
            </a:pPr>
            <a:r>
              <a:rPr lang="de-DE" sz="1900" b="1" dirty="0">
                <a:solidFill>
                  <a:srgbClr val="304956"/>
                </a:solidFill>
              </a:rPr>
              <a:t>Herzlich </a:t>
            </a:r>
            <a:r>
              <a:rPr lang="de-DE" sz="1900" b="1" dirty="0" smtClean="0">
                <a:solidFill>
                  <a:srgbClr val="304956"/>
                </a:solidFill>
              </a:rPr>
              <a:t>willkommen </a:t>
            </a:r>
            <a:r>
              <a:rPr lang="de-DE" sz="1900" b="1" dirty="0">
                <a:solidFill>
                  <a:srgbClr val="304956"/>
                </a:solidFill>
              </a:rPr>
              <a:t>bei</a:t>
            </a:r>
          </a:p>
          <a:p>
            <a:pPr>
              <a:lnSpc>
                <a:spcPts val="2600"/>
              </a:lnSpc>
            </a:pPr>
            <a:r>
              <a:rPr lang="de-DE" sz="1900" b="1" dirty="0">
                <a:solidFill>
                  <a:srgbClr val="304956"/>
                </a:solidFill>
              </a:rPr>
              <a:t>der Hochschule </a:t>
            </a:r>
            <a:r>
              <a:rPr lang="de-DE" sz="1900" b="1" dirty="0" smtClean="0">
                <a:solidFill>
                  <a:srgbClr val="304956"/>
                </a:solidFill>
              </a:rPr>
              <a:t>Luzern - Wirtschaft</a:t>
            </a:r>
            <a:endParaRPr lang="de-CH" sz="1800" b="1" baseline="30000" dirty="0">
              <a:solidFill>
                <a:srgbClr val="304956"/>
              </a:solidFill>
              <a:latin typeface="Arial" charset="0"/>
            </a:endParaRPr>
          </a:p>
        </p:txBody>
      </p:sp>
      <p:pic>
        <p:nvPicPr>
          <p:cNvPr id="10" name="Picture 10" descr="fh_weiss_07v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775" y="6524625"/>
            <a:ext cx="95726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FD500"/>
                </a:solidFill>
                <a:latin typeface="Verdana" pitchFamily="34" charset="0"/>
              </a:rPr>
              <a:t>Förderung unternehmerischen Denkens </a:t>
            </a:r>
            <a:r>
              <a:rPr lang="de-CH" dirty="0">
                <a:solidFill>
                  <a:srgbClr val="CFD500"/>
                </a:solidFill>
                <a:latin typeface="Verdana" pitchFamily="34" charset="0"/>
              </a:rPr>
              <a:t>und </a:t>
            </a:r>
            <a:r>
              <a:rPr lang="de-CH" dirty="0" smtClean="0">
                <a:solidFill>
                  <a:srgbClr val="CFD500"/>
                </a:solidFill>
                <a:latin typeface="Verdana" pitchFamily="34" charset="0"/>
              </a:rPr>
              <a:t>Handelns</a:t>
            </a:r>
            <a:endParaRPr lang="de-CH" dirty="0"/>
          </a:p>
        </p:txBody>
      </p:sp>
      <p:sp>
        <p:nvSpPr>
          <p:cNvPr id="3" name="Inhaltsplatzhalter 2"/>
          <p:cNvSpPr>
            <a:spLocks noGrp="1"/>
          </p:cNvSpPr>
          <p:nvPr>
            <p:ph idx="1"/>
          </p:nvPr>
        </p:nvSpPr>
        <p:spPr>
          <a:xfrm>
            <a:off x="647700" y="1798638"/>
            <a:ext cx="8169275" cy="4582690"/>
          </a:xfrm>
        </p:spPr>
        <p:txBody>
          <a:bodyPr>
            <a:noAutofit/>
          </a:bodyPr>
          <a:lstStyle/>
          <a:p>
            <a:pPr marL="0" indent="0" eaLnBrk="1" hangingPunct="1">
              <a:buNone/>
            </a:pPr>
            <a:r>
              <a:rPr lang="de-DE" dirty="0" smtClean="0">
                <a:latin typeface="Verdana" pitchFamily="34" charset="0"/>
              </a:rPr>
              <a:t>Die Hochschule Luzern – Wirtschaft fördert gemeinsam mit dem Departement Technik &amp; Architektur im Rahmen des </a:t>
            </a:r>
            <a:r>
              <a:rPr lang="de-DE" dirty="0" err="1" smtClean="0">
                <a:latin typeface="Verdana" pitchFamily="34" charset="0"/>
              </a:rPr>
              <a:t>grossangelegten</a:t>
            </a:r>
            <a:r>
              <a:rPr lang="de-DE" dirty="0" smtClean="0">
                <a:latin typeface="Verdana" pitchFamily="34" charset="0"/>
              </a:rPr>
              <a:t> Projekts «Smart-</a:t>
            </a:r>
            <a:r>
              <a:rPr lang="de-DE" dirty="0" err="1" smtClean="0">
                <a:latin typeface="Verdana" pitchFamily="34" charset="0"/>
              </a:rPr>
              <a:t>Up</a:t>
            </a:r>
            <a:r>
              <a:rPr lang="de-DE" dirty="0" smtClean="0">
                <a:latin typeface="Verdana" pitchFamily="34" charset="0"/>
              </a:rPr>
              <a:t>» das unternehmerische Denken und Handeln bei Studierenden und Hochschulangehörigen. Das Angebot beinhaltet u.a.:   </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buNone/>
            </a:pPr>
            <a:r>
              <a:rPr lang="de-DE" dirty="0" smtClean="0">
                <a:latin typeface="Verdana" pitchFamily="34" charset="0"/>
                <a:ea typeface="Verdana" pitchFamily="34" charset="0"/>
                <a:cs typeface="Verdana" pitchFamily="34" charset="0"/>
              </a:rPr>
              <a:t>- </a:t>
            </a:r>
            <a:r>
              <a:rPr lang="de-DE" dirty="0" err="1" smtClean="0">
                <a:latin typeface="Verdana" pitchFamily="34" charset="0"/>
                <a:ea typeface="Verdana" pitchFamily="34" charset="0"/>
                <a:cs typeface="Verdana" pitchFamily="34" charset="0"/>
              </a:rPr>
              <a:t>Studiengefässe</a:t>
            </a:r>
            <a:r>
              <a:rPr lang="de-DE" dirty="0" smtClean="0">
                <a:latin typeface="Verdana" pitchFamily="34" charset="0"/>
                <a:ea typeface="Verdana" pitchFamily="34" charset="0"/>
                <a:cs typeface="Verdana" pitchFamily="34" charset="0"/>
              </a:rPr>
              <a:t>, die zur Planung oder Gründung einer eigenen Unternehmung genutzt werden können </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buNone/>
            </a:pPr>
            <a:r>
              <a:rPr lang="de-DE" dirty="0" smtClean="0">
                <a:latin typeface="Verdana" pitchFamily="34" charset="0"/>
                <a:ea typeface="Verdana" pitchFamily="34" charset="0"/>
                <a:cs typeface="Verdana" pitchFamily="34" charset="0"/>
              </a:rPr>
              <a:t>- Individuelle Beratung und Coaching von gründungsaffinen oder gründungswilligen Studierenden </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r>
              <a:rPr lang="de-DE" dirty="0" smtClean="0">
                <a:latin typeface="Verdana" pitchFamily="34" charset="0"/>
                <a:ea typeface="Verdana" pitchFamily="34" charset="0"/>
                <a:cs typeface="Verdana" pitchFamily="34" charset="0"/>
              </a:rPr>
              <a:t>Infrastruktur: Einrichtung eine «Gründerplattform» im Hauptgebäude an </a:t>
            </a:r>
          </a:p>
          <a:p>
            <a:pPr indent="0" eaLnBrk="1" hangingPunct="1">
              <a:buNone/>
            </a:pPr>
            <a:r>
              <a:rPr lang="de-DE" dirty="0" smtClean="0">
                <a:latin typeface="Verdana" pitchFamily="34" charset="0"/>
                <a:ea typeface="Verdana" pitchFamily="34" charset="0"/>
                <a:cs typeface="Verdana" pitchFamily="34" charset="0"/>
              </a:rPr>
              <a:t>der </a:t>
            </a:r>
            <a:r>
              <a:rPr lang="de-DE" dirty="0" err="1" smtClean="0">
                <a:latin typeface="Verdana" pitchFamily="34" charset="0"/>
                <a:ea typeface="Verdana" pitchFamily="34" charset="0"/>
                <a:cs typeface="Verdana" pitchFamily="34" charset="0"/>
              </a:rPr>
              <a:t>Zentralstrasse</a:t>
            </a:r>
            <a:r>
              <a:rPr lang="de-DE" dirty="0" smtClean="0">
                <a:latin typeface="Verdana" pitchFamily="34" charset="0"/>
                <a:ea typeface="Verdana" pitchFamily="34" charset="0"/>
                <a:cs typeface="Verdana" pitchFamily="34" charset="0"/>
              </a:rPr>
              <a:t> 9 und Arbeitsplätzen für gründungswillige Studierende</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buNone/>
            </a:pPr>
            <a:r>
              <a:rPr lang="de-DE" dirty="0" smtClean="0">
                <a:latin typeface="Verdana" pitchFamily="34" charset="0"/>
                <a:ea typeface="Verdana" pitchFamily="34" charset="0"/>
                <a:cs typeface="Verdana" pitchFamily="34" charset="0"/>
              </a:rPr>
              <a:t>- ­Spezielle «Smart-</a:t>
            </a:r>
            <a:r>
              <a:rPr lang="de-DE" dirty="0" err="1" smtClean="0">
                <a:latin typeface="Verdana" pitchFamily="34" charset="0"/>
                <a:ea typeface="Verdana" pitchFamily="34" charset="0"/>
                <a:cs typeface="Verdana" pitchFamily="34" charset="0"/>
              </a:rPr>
              <a:t>Up</a:t>
            </a:r>
            <a:r>
              <a:rPr lang="de-DE" dirty="0" smtClean="0">
                <a:latin typeface="Verdana" pitchFamily="34" charset="0"/>
                <a:ea typeface="Verdana" pitchFamily="34" charset="0"/>
                <a:cs typeface="Verdana" pitchFamily="34" charset="0"/>
              </a:rPr>
              <a:t>»-Packages für gründungsaffine oder gründungswillige Studierende</a:t>
            </a:r>
          </a:p>
          <a:p>
            <a:pPr marL="0" indent="0" eaLnBrk="1" hangingPunct="1">
              <a:buNone/>
            </a:pPr>
            <a:r>
              <a:rPr lang="de-CH" dirty="0" smtClean="0">
                <a:latin typeface="Verdana" panose="020B0604030504040204" pitchFamily="34" charset="0"/>
                <a:ea typeface="Verdana" panose="020B0604030504040204" pitchFamily="34" charset="0"/>
                <a:cs typeface="Verdana" panose="020B0604030504040204" pitchFamily="34" charset="0"/>
              </a:rPr>
              <a:t>			</a:t>
            </a:r>
          </a:p>
          <a:p>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10</a:t>
            </a:fld>
            <a:r>
              <a:rPr lang="de-CH"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280609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Erfolgreiche Berufstätigkeit nach dem Studium </a:t>
            </a:r>
            <a:endParaRPr lang="de-CH" dirty="0"/>
          </a:p>
        </p:txBody>
      </p:sp>
      <p:sp>
        <p:nvSpPr>
          <p:cNvPr id="3" name="Inhaltsplatzhalter 2"/>
          <p:cNvSpPr>
            <a:spLocks noGrp="1"/>
          </p:cNvSpPr>
          <p:nvPr>
            <p:ph idx="1"/>
          </p:nvPr>
        </p:nvSpPr>
        <p:spPr>
          <a:xfrm>
            <a:off x="647700" y="1798638"/>
            <a:ext cx="8169275" cy="4654698"/>
          </a:xfrm>
        </p:spPr>
        <p:txBody>
          <a:bodyPr>
            <a:normAutofit/>
          </a:bodyPr>
          <a:lstStyle/>
          <a:p>
            <a:pPr marL="0" indent="0">
              <a:spcBef>
                <a:spcPts val="0"/>
              </a:spcBef>
              <a:buNone/>
            </a:pPr>
            <a:r>
              <a:rPr lang="de-CH" dirty="0" smtClean="0">
                <a:latin typeface="Verdana" panose="020B0604030504040204" pitchFamily="34" charset="0"/>
                <a:ea typeface="Verdana" panose="020B0604030504040204" pitchFamily="34" charset="0"/>
                <a:cs typeface="Verdana" panose="020B0604030504040204" pitchFamily="34" charset="0"/>
              </a:rPr>
              <a:t>93 Prozent der Absolventen finden sogleich nach der Ausbildung eine passende Stelle, 68 Prozent übernehmen später eine Führungsfunktion.</a:t>
            </a:r>
          </a:p>
          <a:p>
            <a:pPr marL="0" indent="0">
              <a:spcBef>
                <a:spcPts val="0"/>
              </a:spcBef>
              <a:buNone/>
            </a:pPr>
            <a:endParaRPr lang="de-CH"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None/>
            </a:pPr>
            <a:r>
              <a:rPr lang="de-DE" sz="1600" dirty="0" smtClean="0">
                <a:latin typeface="Verdana" panose="020B0604030504040204" pitchFamily="34" charset="0"/>
                <a:ea typeface="Verdana" panose="020B0604030504040204" pitchFamily="34" charset="0"/>
                <a:cs typeface="Verdana" panose="020B0604030504040204" pitchFamily="34" charset="0"/>
              </a:rPr>
              <a:t>- Je nach Studienrichtung finden Absolvent/innen eine Stelle in den Finanz- oder Marketingabteilungen von kleinen, mittleren und </a:t>
            </a:r>
            <a:r>
              <a:rPr lang="de-DE" sz="1600" dirty="0" err="1" smtClean="0">
                <a:latin typeface="Verdana" panose="020B0604030504040204" pitchFamily="34" charset="0"/>
                <a:ea typeface="Verdana" panose="020B0604030504040204" pitchFamily="34" charset="0"/>
                <a:cs typeface="Verdana" panose="020B0604030504040204" pitchFamily="34" charset="0"/>
              </a:rPr>
              <a:t>grossen</a:t>
            </a:r>
            <a:r>
              <a:rPr lang="de-DE" sz="1600" dirty="0" smtClean="0">
                <a:latin typeface="Verdana" panose="020B0604030504040204" pitchFamily="34" charset="0"/>
                <a:ea typeface="Verdana" panose="020B0604030504040204" pitchFamily="34" charset="0"/>
                <a:cs typeface="Verdana" panose="020B0604030504040204" pitchFamily="34" charset="0"/>
              </a:rPr>
              <a:t> Unternehmen, bei Wirtschaftsprüfern, in der Immobilien-, Bau- und Finanzbranche, bei Pensionskassen, in </a:t>
            </a:r>
            <a:r>
              <a:rPr lang="de-DE" sz="1600" dirty="0" err="1" smtClean="0">
                <a:latin typeface="Verdana" panose="020B0604030504040204" pitchFamily="34" charset="0"/>
                <a:ea typeface="Verdana" panose="020B0604030504040204" pitchFamily="34" charset="0"/>
                <a:cs typeface="Verdana" panose="020B0604030504040204" pitchFamily="34" charset="0"/>
              </a:rPr>
              <a:t>Nonprofit</a:t>
            </a:r>
            <a:r>
              <a:rPr lang="de-DE" sz="1600" dirty="0" smtClean="0">
                <a:latin typeface="Verdana" panose="020B0604030504040204" pitchFamily="34" charset="0"/>
                <a:ea typeface="Verdana" panose="020B0604030504040204" pitchFamily="34" charset="0"/>
                <a:cs typeface="Verdana" panose="020B0604030504040204" pitchFamily="34" charset="0"/>
              </a:rPr>
              <a:t>- Organisationen, in Verwaltungen oder in der Tourismus-Branche </a:t>
            </a:r>
          </a:p>
          <a:p>
            <a:pPr marL="0" indent="0">
              <a:spcBef>
                <a:spcPts val="0"/>
              </a:spcBef>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182563" lvl="1" indent="-182563">
              <a:spcBef>
                <a:spcPts val="0"/>
              </a:spcBef>
              <a:buNone/>
            </a:pPr>
            <a:r>
              <a:rPr lang="de-DE" sz="1600" dirty="0" smtClean="0">
                <a:latin typeface="Verdana" panose="020B0604030504040204" pitchFamily="34" charset="0"/>
                <a:ea typeface="Verdana" panose="020B0604030504040204" pitchFamily="34" charset="0"/>
                <a:cs typeface="Verdana" panose="020B0604030504040204" pitchFamily="34" charset="0"/>
              </a:rPr>
              <a:t>- Studierenden der Studienrichtung </a:t>
            </a:r>
            <a:r>
              <a:rPr lang="de-DE" dirty="0">
                <a:ea typeface="Verdana" pitchFamily="34" charset="0"/>
                <a:cs typeface="Verdana" pitchFamily="34" charset="0"/>
              </a:rPr>
              <a:t>Public &amp; </a:t>
            </a:r>
            <a:r>
              <a:rPr lang="de-DE" dirty="0" smtClean="0">
                <a:ea typeface="Verdana" pitchFamily="34" charset="0"/>
                <a:cs typeface="Verdana" pitchFamily="34" charset="0"/>
              </a:rPr>
              <a:t>Non-Profit-Management steht nach dem Abschluss auch eine Anstellung in verantwortlichen Positionen im Gesundheitssektor offen </a:t>
            </a:r>
          </a:p>
          <a:p>
            <a:pPr marL="0" lvl="1" indent="0">
              <a:spcBef>
                <a:spcPts val="0"/>
              </a:spcBef>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buNone/>
            </a:pPr>
            <a:r>
              <a:rPr lang="de-DE" sz="1600" dirty="0" smtClean="0">
                <a:latin typeface="Verdana" panose="020B0604030504040204" pitchFamily="34" charset="0"/>
                <a:ea typeface="Verdana" panose="020B0604030504040204" pitchFamily="34" charset="0"/>
                <a:cs typeface="Verdana" panose="020B0604030504040204" pitchFamily="34" charset="0"/>
              </a:rPr>
              <a:t>- Absolventen der Wirtschaftsinformatik </a:t>
            </a:r>
            <a:r>
              <a:rPr lang="de-DE" dirty="0" smtClean="0">
                <a:latin typeface="Verdana" panose="020B0604030504040204" pitchFamily="34" charset="0"/>
                <a:ea typeface="Verdana" panose="020B0604030504040204" pitchFamily="34" charset="0"/>
                <a:cs typeface="Verdana" panose="020B0604030504040204" pitchFamily="34" charset="0"/>
              </a:rPr>
              <a:t>arbeiten </a:t>
            </a:r>
            <a:r>
              <a:rPr lang="de-DE" sz="1600" dirty="0" smtClean="0">
                <a:latin typeface="Verdana" panose="020B0604030504040204" pitchFamily="34" charset="0"/>
                <a:ea typeface="Verdana" panose="020B0604030504040204" pitchFamily="34" charset="0"/>
                <a:cs typeface="Verdana" panose="020B0604030504040204" pitchFamily="34" charset="0"/>
              </a:rPr>
              <a:t>in Bereichen wie Informatikdienstleistungen, Softwareerstellung und Unternehmensberatung. </a:t>
            </a:r>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11</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830961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Weiterbildung: Lebenslanges Lernen</a:t>
            </a:r>
            <a:endParaRPr lang="de-CH" dirty="0"/>
          </a:p>
        </p:txBody>
      </p:sp>
      <p:sp>
        <p:nvSpPr>
          <p:cNvPr id="3" name="Inhaltsplatzhalter 2"/>
          <p:cNvSpPr>
            <a:spLocks noGrp="1"/>
          </p:cNvSpPr>
          <p:nvPr>
            <p:ph idx="1"/>
          </p:nvPr>
        </p:nvSpPr>
        <p:spPr>
          <a:xfrm>
            <a:off x="647700" y="1798638"/>
            <a:ext cx="8169275" cy="4654698"/>
          </a:xfrm>
        </p:spPr>
        <p:txBody>
          <a:bodyPr>
            <a:normAutofit/>
          </a:bodyPr>
          <a:lstStyle/>
          <a:p>
            <a:pPr marL="0" indent="0" eaLnBrk="1" hangingPunct="1">
              <a:buNone/>
            </a:pPr>
            <a:r>
              <a:rPr lang="de-CH" dirty="0" smtClean="0">
                <a:latin typeface="Verdana" pitchFamily="34" charset="0"/>
              </a:rPr>
              <a:t>Weiterbildung für qualifizierte Berufsleute nach den Bedürfnissen des Marktes</a:t>
            </a:r>
          </a:p>
          <a:p>
            <a:pPr marL="0" indent="0" eaLnBrk="1" hangingPunct="1">
              <a:buNone/>
            </a:pPr>
            <a:endParaRPr lang="de-CH" dirty="0" smtClean="0">
              <a:latin typeface="Verdana" pitchFamily="34" charset="0"/>
            </a:endParaRPr>
          </a:p>
          <a:p>
            <a:pPr eaLnBrk="1" hangingPunct="1">
              <a:buNone/>
            </a:pPr>
            <a:r>
              <a:rPr lang="de-DE" dirty="0">
                <a:latin typeface="Verdana" pitchFamily="34" charset="0"/>
              </a:rPr>
              <a:t>- MBA Luzern zur Vorbereitung auf </a:t>
            </a:r>
            <a:r>
              <a:rPr lang="de-DE" dirty="0" err="1">
                <a:latin typeface="Verdana" pitchFamily="34" charset="0"/>
              </a:rPr>
              <a:t>generalistische</a:t>
            </a:r>
            <a:r>
              <a:rPr lang="de-DE" dirty="0">
                <a:latin typeface="Verdana" pitchFamily="34" charset="0"/>
              </a:rPr>
              <a:t> Führungsfunktionen im mittleren Management</a:t>
            </a:r>
          </a:p>
          <a:p>
            <a:pPr marL="0" indent="0" eaLnBrk="1" hangingPunct="1">
              <a:buNone/>
            </a:pPr>
            <a:endParaRPr lang="de-DE" dirty="0">
              <a:latin typeface="Verdana" pitchFamily="34" charset="0"/>
            </a:endParaRPr>
          </a:p>
          <a:p>
            <a:pPr eaLnBrk="1" hangingPunct="1">
              <a:buNone/>
            </a:pPr>
            <a:r>
              <a:rPr lang="de-DE" dirty="0">
                <a:latin typeface="Verdana" pitchFamily="34" charset="0"/>
              </a:rPr>
              <a:t>- Executive Master </a:t>
            </a:r>
            <a:r>
              <a:rPr lang="de-DE" dirty="0" err="1">
                <a:latin typeface="Verdana" pitchFamily="34" charset="0"/>
              </a:rPr>
              <a:t>of</a:t>
            </a:r>
            <a:r>
              <a:rPr lang="de-DE" dirty="0">
                <a:latin typeface="Verdana" pitchFamily="34" charset="0"/>
              </a:rPr>
              <a:t> Business Administration (Executive MBA Luzern) für erfahrene Führungskräfte </a:t>
            </a:r>
            <a:r>
              <a:rPr lang="de-DE" dirty="0" smtClean="0">
                <a:latin typeface="Verdana" pitchFamily="34" charset="0"/>
              </a:rPr>
              <a:t>zwecks höherer </a:t>
            </a:r>
            <a:r>
              <a:rPr lang="de-DE" dirty="0">
                <a:latin typeface="Verdana" pitchFamily="34" charset="0"/>
              </a:rPr>
              <a:t>Management-Verantwortung</a:t>
            </a:r>
            <a:endParaRPr lang="de-CH" dirty="0">
              <a:latin typeface="Verdana" pitchFamily="34" charset="0"/>
            </a:endParaRPr>
          </a:p>
          <a:p>
            <a:pPr marL="0" indent="0" eaLnBrk="1" hangingPunct="1">
              <a:buNone/>
            </a:pPr>
            <a:endParaRPr lang="de-CH" dirty="0">
              <a:latin typeface="Verdana" pitchFamily="34" charset="0"/>
            </a:endParaRPr>
          </a:p>
          <a:p>
            <a:pPr eaLnBrk="1" hangingPunct="1">
              <a:buNone/>
            </a:pPr>
            <a:r>
              <a:rPr lang="de-DE" dirty="0">
                <a:latin typeface="Verdana" panose="020B0604030504040204" pitchFamily="34" charset="0"/>
                <a:ea typeface="Verdana" panose="020B0604030504040204" pitchFamily="34" charset="0"/>
                <a:cs typeface="Verdana" panose="020B0604030504040204" pitchFamily="34" charset="0"/>
              </a:rPr>
              <a:t>- Weiterbildungsangebote in Controlling &amp; Accounting, Finance &amp; Banking, Kommunikation &amp; Marketing, Immobilienmanagement, Wirtschaftskriminalistik, Public Management &amp; Economics, Tourismus &amp; Mobilität, Unternehmensführung, Wirtschaftsinformatik</a:t>
            </a:r>
          </a:p>
          <a:p>
            <a:pPr marL="0" indent="0" eaLnBrk="1" hangingPunct="1">
              <a:buNone/>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endParaRPr lang="de-DE"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de-CH" dirty="0" smtClean="0">
                <a:latin typeface="Verdana" panose="020B0604030504040204" pitchFamily="34" charset="0"/>
                <a:ea typeface="Verdana" panose="020B0604030504040204" pitchFamily="34" charset="0"/>
                <a:cs typeface="Verdana" panose="020B0604030504040204" pitchFamily="34" charset="0"/>
              </a:rPr>
              <a:t>2ʼ175 Teilnehmende MAS, DAS, CAS (2013) </a:t>
            </a:r>
          </a:p>
          <a:p>
            <a:pPr marL="0" indent="0" eaLnBrk="1" hangingPunct="1">
              <a:buNone/>
            </a:pPr>
            <a:r>
              <a:rPr lang="de-CH" dirty="0" smtClean="0">
                <a:latin typeface="Verdana" panose="020B0604030504040204" pitchFamily="34" charset="0"/>
                <a:ea typeface="Verdana" panose="020B0604030504040204" pitchFamily="34" charset="0"/>
                <a:cs typeface="Verdana" panose="020B0604030504040204" pitchFamily="34" charset="0"/>
              </a:rPr>
              <a:t>1ʼ166 Teilnehmende an Kursen und Seminaren (2013)</a:t>
            </a:r>
          </a:p>
          <a:p>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12</a:t>
            </a:fld>
            <a:r>
              <a:rPr lang="de-CH"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106505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25000"/>
              </a:lnSpc>
            </a:pPr>
            <a:r>
              <a:rPr lang="de-CH" dirty="0">
                <a:solidFill>
                  <a:srgbClr val="CFD500"/>
                </a:solidFill>
              </a:rPr>
              <a:t>Finanzierungsquellen 2013: </a:t>
            </a:r>
            <a:r>
              <a:rPr lang="de-CH" dirty="0" smtClean="0">
                <a:solidFill>
                  <a:srgbClr val="CFD500"/>
                </a:solidFill>
              </a:rPr>
              <a:t>64.1 </a:t>
            </a:r>
            <a:r>
              <a:rPr lang="de-CH" dirty="0">
                <a:solidFill>
                  <a:srgbClr val="CFD500"/>
                </a:solidFill>
              </a:rPr>
              <a:t>Mio. </a:t>
            </a:r>
            <a:r>
              <a:rPr lang="de-CH" dirty="0" smtClean="0">
                <a:solidFill>
                  <a:srgbClr val="CFD500"/>
                </a:solidFill>
              </a:rPr>
              <a:t>CHF Nettoerlös</a:t>
            </a:r>
            <a:endParaRPr lang="de-CH" dirty="0">
              <a:solidFill>
                <a:srgbClr val="CFD500"/>
              </a:solidFill>
            </a:endParaRPr>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13</a:t>
            </a:fld>
            <a:r>
              <a:rPr lang="de-CH" smtClean="0"/>
              <a:t>, </a:t>
            </a:r>
            <a:fld id="{0483D060-B025-4ACE-962A-23BAB8DEC0FD}" type="datetime1">
              <a:rPr lang="de-CH" smtClean="0"/>
              <a:pPr>
                <a:defRPr/>
              </a:pPr>
              <a:t>10.11.2014</a:t>
            </a:fld>
            <a:endParaRPr lang="de-CH" dirty="0"/>
          </a:p>
        </p:txBody>
      </p:sp>
      <p:sp>
        <p:nvSpPr>
          <p:cNvPr id="5" name="Text Box 4"/>
          <p:cNvSpPr txBox="1">
            <a:spLocks noChangeArrowheads="1"/>
          </p:cNvSpPr>
          <p:nvPr/>
        </p:nvSpPr>
        <p:spPr bwMode="auto">
          <a:xfrm>
            <a:off x="6516215" y="3368675"/>
            <a:ext cx="11492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a:t>Bund </a:t>
            </a:r>
          </a:p>
          <a:p>
            <a:pPr algn="ctr" eaLnBrk="1" hangingPunct="1">
              <a:lnSpc>
                <a:spcPts val="2400"/>
              </a:lnSpc>
            </a:pPr>
            <a:r>
              <a:rPr lang="de-DE" dirty="0" smtClean="0"/>
              <a:t>11.1 </a:t>
            </a:r>
            <a:r>
              <a:rPr lang="de-DE" dirty="0"/>
              <a:t>Mio.</a:t>
            </a:r>
          </a:p>
        </p:txBody>
      </p:sp>
      <p:sp>
        <p:nvSpPr>
          <p:cNvPr id="6" name="Text Box 5"/>
          <p:cNvSpPr txBox="1">
            <a:spLocks noChangeArrowheads="1"/>
          </p:cNvSpPr>
          <p:nvPr/>
        </p:nvSpPr>
        <p:spPr bwMode="auto">
          <a:xfrm>
            <a:off x="4026880" y="5650510"/>
            <a:ext cx="3889375" cy="36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lnSpc>
                <a:spcPts val="2400"/>
              </a:lnSpc>
            </a:pPr>
            <a:r>
              <a:rPr lang="de-DE" dirty="0"/>
              <a:t>Konkordatskantone </a:t>
            </a:r>
            <a:r>
              <a:rPr lang="de-DE" dirty="0" smtClean="0"/>
              <a:t>16 </a:t>
            </a:r>
            <a:r>
              <a:rPr lang="de-DE" dirty="0"/>
              <a:t>Mio</a:t>
            </a:r>
            <a:r>
              <a:rPr lang="de-DE" dirty="0" smtClean="0"/>
              <a:t>.</a:t>
            </a:r>
            <a:endParaRPr lang="de-DE" dirty="0"/>
          </a:p>
        </p:txBody>
      </p:sp>
      <p:sp>
        <p:nvSpPr>
          <p:cNvPr id="7" name="Text Box 6"/>
          <p:cNvSpPr txBox="1">
            <a:spLocks noChangeArrowheads="1"/>
          </p:cNvSpPr>
          <p:nvPr/>
        </p:nvSpPr>
        <p:spPr bwMode="auto">
          <a:xfrm>
            <a:off x="1403648" y="4842380"/>
            <a:ext cx="1836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a:t>Übrige Kantone </a:t>
            </a:r>
          </a:p>
          <a:p>
            <a:pPr algn="ctr" eaLnBrk="1" hangingPunct="1">
              <a:lnSpc>
                <a:spcPts val="2400"/>
              </a:lnSpc>
            </a:pPr>
            <a:r>
              <a:rPr lang="de-DE" dirty="0" smtClean="0"/>
              <a:t>6.7 </a:t>
            </a:r>
            <a:r>
              <a:rPr lang="de-DE" dirty="0"/>
              <a:t>Mio.</a:t>
            </a:r>
          </a:p>
        </p:txBody>
      </p:sp>
      <p:sp>
        <p:nvSpPr>
          <p:cNvPr id="8" name="Text Box 7"/>
          <p:cNvSpPr txBox="1">
            <a:spLocks noChangeArrowheads="1"/>
          </p:cNvSpPr>
          <p:nvPr/>
        </p:nvSpPr>
        <p:spPr bwMode="auto">
          <a:xfrm>
            <a:off x="1356022" y="2124075"/>
            <a:ext cx="1931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a:t>Studiengebühren</a:t>
            </a:r>
          </a:p>
          <a:p>
            <a:pPr algn="ctr" eaLnBrk="1" hangingPunct="1">
              <a:lnSpc>
                <a:spcPts val="2400"/>
              </a:lnSpc>
            </a:pPr>
            <a:r>
              <a:rPr lang="de-DE" dirty="0" smtClean="0"/>
              <a:t>19.9 Mio</a:t>
            </a:r>
            <a:r>
              <a:rPr lang="de-DE" dirty="0"/>
              <a:t>.</a:t>
            </a:r>
          </a:p>
        </p:txBody>
      </p:sp>
      <p:sp>
        <p:nvSpPr>
          <p:cNvPr id="9" name="Text Box 8"/>
          <p:cNvSpPr txBox="1">
            <a:spLocks noChangeArrowheads="1"/>
          </p:cNvSpPr>
          <p:nvPr/>
        </p:nvSpPr>
        <p:spPr bwMode="auto">
          <a:xfrm>
            <a:off x="4810038" y="1536700"/>
            <a:ext cx="1790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a:t>Beiträge Dritter</a:t>
            </a:r>
          </a:p>
          <a:p>
            <a:pPr algn="ctr" eaLnBrk="1" hangingPunct="1">
              <a:lnSpc>
                <a:spcPts val="2400"/>
              </a:lnSpc>
            </a:pPr>
            <a:r>
              <a:rPr lang="de-DE" dirty="0" smtClean="0"/>
              <a:t>10.4 </a:t>
            </a:r>
            <a:r>
              <a:rPr lang="de-DE" dirty="0"/>
              <a:t>Mio.</a:t>
            </a:r>
          </a:p>
        </p:txBody>
      </p:sp>
      <p:graphicFrame>
        <p:nvGraphicFramePr>
          <p:cNvPr id="10" name="Diagramm 9"/>
          <p:cNvGraphicFramePr/>
          <p:nvPr>
            <p:extLst>
              <p:ext uri="{D42A27DB-BD31-4B8C-83A1-F6EECF244321}">
                <p14:modId xmlns:p14="http://schemas.microsoft.com/office/powerpoint/2010/main" val="3931973643"/>
              </p:ext>
            </p:extLst>
          </p:nvPr>
        </p:nvGraphicFramePr>
        <p:xfrm>
          <a:off x="1869270" y="2086429"/>
          <a:ext cx="5472136" cy="3570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3393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anose="020B0604030504040204" pitchFamily="34" charset="0"/>
                <a:ea typeface="Verdana" panose="020B0604030504040204" pitchFamily="34" charset="0"/>
                <a:cs typeface="Verdana" panose="020B0604030504040204" pitchFamily="34" charset="0"/>
              </a:rPr>
              <a:t>Das kostet ein Wirtschaft-Studienplatz pro Jahr: </a:t>
            </a:r>
            <a:r>
              <a:rPr lang="de-CH" dirty="0" smtClean="0">
                <a:solidFill>
                  <a:srgbClr val="CFD500"/>
                </a:solidFill>
                <a:latin typeface="Verdana" panose="020B0604030504040204" pitchFamily="34" charset="0"/>
                <a:ea typeface="Verdana" panose="020B0604030504040204" pitchFamily="34" charset="0"/>
                <a:cs typeface="Verdana" panose="020B0604030504040204" pitchFamily="34" charset="0"/>
              </a:rPr>
              <a:t>18ʼ646 CHF</a:t>
            </a:r>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14</a:t>
            </a:fld>
            <a:r>
              <a:rPr lang="de-CH" smtClean="0"/>
              <a:t>, </a:t>
            </a:r>
            <a:fld id="{0483D060-B025-4ACE-962A-23BAB8DEC0FD}" type="datetime1">
              <a:rPr lang="de-CH" smtClean="0"/>
              <a:pPr>
                <a:defRPr/>
              </a:pPr>
              <a:t>10.11.2014</a:t>
            </a:fld>
            <a:endParaRPr lang="de-CH" dirty="0"/>
          </a:p>
        </p:txBody>
      </p:sp>
      <p:graphicFrame>
        <p:nvGraphicFramePr>
          <p:cNvPr id="5" name="Inhaltsplatzhalter 2"/>
          <p:cNvGraphicFramePr>
            <a:graphicFrameLocks/>
          </p:cNvGraphicFramePr>
          <p:nvPr>
            <p:extLst>
              <p:ext uri="{D42A27DB-BD31-4B8C-83A1-F6EECF244321}">
                <p14:modId xmlns:p14="http://schemas.microsoft.com/office/powerpoint/2010/main" val="499994401"/>
              </p:ext>
            </p:extLst>
          </p:nvPr>
        </p:nvGraphicFramePr>
        <p:xfrm>
          <a:off x="827584" y="2041663"/>
          <a:ext cx="6696744" cy="40027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885585" y="1894843"/>
            <a:ext cx="2754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smtClean="0">
                <a:ea typeface="Verdana" panose="020B0604030504040204" pitchFamily="34" charset="0"/>
                <a:cs typeface="Verdana" panose="020B0604030504040204" pitchFamily="34" charset="0"/>
              </a:rPr>
              <a:t>Hochschul-Träger 2ʼ390.-</a:t>
            </a:r>
            <a:endParaRPr lang="de-DE" dirty="0">
              <a:ea typeface="Verdana" panose="020B0604030504040204" pitchFamily="34" charset="0"/>
              <a:cs typeface="Verdana" panose="020B0604030504040204" pitchFamily="34" charset="0"/>
            </a:endParaRPr>
          </a:p>
        </p:txBody>
      </p:sp>
      <p:sp>
        <p:nvSpPr>
          <p:cNvPr id="7" name="Text Box 7"/>
          <p:cNvSpPr txBox="1">
            <a:spLocks noChangeArrowheads="1"/>
          </p:cNvSpPr>
          <p:nvPr/>
        </p:nvSpPr>
        <p:spPr bwMode="auto">
          <a:xfrm>
            <a:off x="4572000" y="1817928"/>
            <a:ext cx="2541792" cy="36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smtClean="0">
                <a:ea typeface="Verdana" panose="020B0604030504040204" pitchFamily="34" charset="0"/>
                <a:cs typeface="Verdana" panose="020B0604030504040204" pitchFamily="34" charset="0"/>
              </a:rPr>
              <a:t>Studiengebühr 1ʼ600.-</a:t>
            </a:r>
            <a:endParaRPr lang="de-DE" dirty="0">
              <a:ea typeface="Verdana" panose="020B0604030504040204" pitchFamily="34" charset="0"/>
              <a:cs typeface="Verdana" panose="020B0604030504040204" pitchFamily="34" charset="0"/>
            </a:endParaRPr>
          </a:p>
        </p:txBody>
      </p:sp>
      <p:sp>
        <p:nvSpPr>
          <p:cNvPr id="8" name="Text Box 7"/>
          <p:cNvSpPr txBox="1">
            <a:spLocks noChangeArrowheads="1"/>
          </p:cNvSpPr>
          <p:nvPr/>
        </p:nvSpPr>
        <p:spPr bwMode="auto">
          <a:xfrm>
            <a:off x="5967335" y="3569114"/>
            <a:ext cx="18094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smtClean="0">
                <a:ea typeface="Verdana" panose="020B0604030504040204" pitchFamily="34" charset="0"/>
                <a:cs typeface="Verdana" panose="020B0604030504040204" pitchFamily="34" charset="0"/>
              </a:rPr>
              <a:t>Bund 5ʼ156.-</a:t>
            </a:r>
            <a:endParaRPr lang="de-DE" dirty="0">
              <a:ea typeface="Verdana" panose="020B0604030504040204" pitchFamily="34" charset="0"/>
              <a:cs typeface="Verdana" panose="020B0604030504040204" pitchFamily="34" charset="0"/>
            </a:endParaRPr>
          </a:p>
        </p:txBody>
      </p:sp>
      <p:sp>
        <p:nvSpPr>
          <p:cNvPr id="9" name="Text Box 7"/>
          <p:cNvSpPr txBox="1">
            <a:spLocks noChangeArrowheads="1"/>
          </p:cNvSpPr>
          <p:nvPr/>
        </p:nvSpPr>
        <p:spPr bwMode="auto">
          <a:xfrm>
            <a:off x="169079" y="5536396"/>
            <a:ext cx="29863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lnSpc>
                <a:spcPts val="2400"/>
              </a:lnSpc>
            </a:pPr>
            <a:r>
              <a:rPr lang="de-DE" dirty="0" smtClean="0">
                <a:ea typeface="Verdana" panose="020B0604030504040204" pitchFamily="34" charset="0"/>
                <a:cs typeface="Verdana" panose="020B0604030504040204" pitchFamily="34" charset="0"/>
              </a:rPr>
              <a:t>Wohnsitzkanton Student/in</a:t>
            </a:r>
            <a:endParaRPr lang="de-DE" dirty="0">
              <a:ea typeface="Verdana" panose="020B0604030504040204" pitchFamily="34" charset="0"/>
              <a:cs typeface="Verdana" panose="020B0604030504040204" pitchFamily="34" charset="0"/>
            </a:endParaRPr>
          </a:p>
          <a:p>
            <a:pPr algn="ctr" eaLnBrk="1" hangingPunct="1">
              <a:lnSpc>
                <a:spcPts val="2400"/>
              </a:lnSpc>
            </a:pPr>
            <a:r>
              <a:rPr lang="de-DE" dirty="0" smtClean="0">
                <a:ea typeface="Verdana" panose="020B0604030504040204" pitchFamily="34" charset="0"/>
                <a:cs typeface="Verdana" panose="020B0604030504040204" pitchFamily="34" charset="0"/>
              </a:rPr>
              <a:t> 9ʼ500.-</a:t>
            </a:r>
            <a:endParaRPr lang="de-DE" dirty="0">
              <a:ea typeface="Verdana" panose="020B0604030504040204" pitchFamily="34" charset="0"/>
              <a:cs typeface="Verdana" panose="020B0604030504040204" pitchFamily="34" charset="0"/>
            </a:endParaRPr>
          </a:p>
        </p:txBody>
      </p:sp>
      <p:sp>
        <p:nvSpPr>
          <p:cNvPr id="10" name="Textfeld 9"/>
          <p:cNvSpPr txBox="1"/>
          <p:nvPr/>
        </p:nvSpPr>
        <p:spPr>
          <a:xfrm>
            <a:off x="5724128" y="5013176"/>
            <a:ext cx="3419873" cy="1569660"/>
          </a:xfrm>
          <a:prstGeom prst="rect">
            <a:avLst/>
          </a:prstGeom>
          <a:noFill/>
        </p:spPr>
        <p:txBody>
          <a:bodyPr wrap="square" rtlCol="0">
            <a:spAutoFit/>
          </a:bodyPr>
          <a:lstStyle/>
          <a:p>
            <a:r>
              <a:rPr lang="de-CH" sz="1200" dirty="0"/>
              <a:t>Den grössten Teil eines Studienplatzes in der Fächergruppe </a:t>
            </a:r>
            <a:r>
              <a:rPr lang="de-CH" sz="1200" dirty="0" smtClean="0"/>
              <a:t>«Wirtschaft </a:t>
            </a:r>
            <a:r>
              <a:rPr lang="de-CH" sz="1200" dirty="0"/>
              <a:t>und </a:t>
            </a:r>
            <a:r>
              <a:rPr lang="de-CH" sz="1200" dirty="0" smtClean="0"/>
              <a:t>Dienstleistungen» übernimmt der Kanton, aus dem die oder der Studierende stammt. </a:t>
            </a:r>
            <a:r>
              <a:rPr lang="de-CH" sz="1200" dirty="0"/>
              <a:t>Etwa </a:t>
            </a:r>
            <a:r>
              <a:rPr lang="de-CH" sz="1200" dirty="0" smtClean="0"/>
              <a:t>15% </a:t>
            </a:r>
            <a:r>
              <a:rPr lang="de-CH" sz="1200" dirty="0"/>
              <a:t>übernimmt der Träger der Hochschule, damit werden auch Anteile an den Bereichen Forschung und Infrastruktur abgegolten</a:t>
            </a:r>
            <a:r>
              <a:rPr lang="de-CH" sz="1200" dirty="0" smtClean="0"/>
              <a:t>.</a:t>
            </a:r>
            <a:endParaRPr lang="de-CH" sz="1200" dirty="0"/>
          </a:p>
        </p:txBody>
      </p:sp>
    </p:spTree>
    <p:extLst>
      <p:ext uri="{BB962C8B-B14F-4D97-AF65-F5344CB8AC3E}">
        <p14:creationId xmlns:p14="http://schemas.microsoft.com/office/powerpoint/2010/main" val="2333942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anose="020B0604030504040204" pitchFamily="34" charset="0"/>
                <a:ea typeface="Verdana" panose="020B0604030504040204" pitchFamily="34" charset="0"/>
                <a:cs typeface="Verdana" panose="020B0604030504040204" pitchFamily="34" charset="0"/>
              </a:rPr>
              <a:t>Knapp 2000 Studierende auf 11ʼ700 Quadratmetern</a:t>
            </a:r>
            <a:endParaRPr lang="de-CH" dirty="0"/>
          </a:p>
        </p:txBody>
      </p:sp>
      <p:sp>
        <p:nvSpPr>
          <p:cNvPr id="3" name="Inhaltsplatzhalter 2"/>
          <p:cNvSpPr>
            <a:spLocks noGrp="1"/>
          </p:cNvSpPr>
          <p:nvPr>
            <p:ph idx="1"/>
          </p:nvPr>
        </p:nvSpPr>
        <p:spPr/>
        <p:txBody>
          <a:bodyPr/>
          <a:lstStyle/>
          <a:p>
            <a:pPr marL="0" indent="0">
              <a:buNone/>
            </a:pPr>
            <a:r>
              <a:rPr lang="de-CH" dirty="0" smtClean="0">
                <a:latin typeface="Verdana" panose="020B0604030504040204" pitchFamily="34" charset="0"/>
                <a:ea typeface="Verdana" panose="020B0604030504040204" pitchFamily="34" charset="0"/>
                <a:cs typeface="Verdana" panose="020B0604030504040204" pitchFamily="34" charset="0"/>
              </a:rPr>
              <a:t>- Fünf Standorte in Luzern</a:t>
            </a:r>
          </a:p>
          <a:p>
            <a:pPr lvl="1"/>
            <a:r>
              <a:rPr lang="de-DE" dirty="0" err="1">
                <a:latin typeface="Verdana" panose="020B0604030504040204" pitchFamily="34" charset="0"/>
                <a:ea typeface="Verdana" panose="020B0604030504040204" pitchFamily="34" charset="0"/>
                <a:cs typeface="Verdana" panose="020B0604030504040204" pitchFamily="34" charset="0"/>
              </a:rPr>
              <a:t>Zentralstrasse</a:t>
            </a:r>
            <a:r>
              <a:rPr lang="de-DE" dirty="0">
                <a:latin typeface="Verdana" panose="020B0604030504040204" pitchFamily="34" charset="0"/>
                <a:ea typeface="Verdana" panose="020B0604030504040204" pitchFamily="34" charset="0"/>
                <a:cs typeface="Verdana" panose="020B0604030504040204" pitchFamily="34" charset="0"/>
              </a:rPr>
              <a:t> 9</a:t>
            </a:r>
          </a:p>
          <a:p>
            <a:pPr lvl="1"/>
            <a:r>
              <a:rPr lang="de-DE" dirty="0" err="1">
                <a:latin typeface="Verdana" panose="020B0604030504040204" pitchFamily="34" charset="0"/>
                <a:ea typeface="Verdana" panose="020B0604030504040204" pitchFamily="34" charset="0"/>
                <a:cs typeface="Verdana" panose="020B0604030504040204" pitchFamily="34" charset="0"/>
              </a:rPr>
              <a:t>Rösslimatte</a:t>
            </a:r>
            <a:r>
              <a:rPr lang="de-DE" dirty="0">
                <a:latin typeface="Verdana" panose="020B0604030504040204" pitchFamily="34" charset="0"/>
                <a:ea typeface="Verdana" panose="020B0604030504040204" pitchFamily="34" charset="0"/>
                <a:cs typeface="Verdana" panose="020B0604030504040204" pitchFamily="34" charset="0"/>
              </a:rPr>
              <a:t> 48</a:t>
            </a:r>
          </a:p>
          <a:p>
            <a:pPr lvl="1"/>
            <a:r>
              <a:rPr lang="de-DE" dirty="0" err="1">
                <a:latin typeface="Verdana" panose="020B0604030504040204" pitchFamily="34" charset="0"/>
                <a:ea typeface="Verdana" panose="020B0604030504040204" pitchFamily="34" charset="0"/>
                <a:cs typeface="Verdana" panose="020B0604030504040204" pitchFamily="34" charset="0"/>
              </a:rPr>
              <a:t>Pilatusstrasse</a:t>
            </a:r>
            <a:r>
              <a:rPr lang="de-DE" dirty="0">
                <a:latin typeface="Verdana" panose="020B0604030504040204" pitchFamily="34" charset="0"/>
                <a:ea typeface="Verdana" panose="020B0604030504040204" pitchFamily="34" charset="0"/>
                <a:cs typeface="Verdana" panose="020B0604030504040204" pitchFamily="34" charset="0"/>
              </a:rPr>
              <a:t> 20</a:t>
            </a:r>
          </a:p>
          <a:p>
            <a:pPr lvl="1"/>
            <a:r>
              <a:rPr lang="de-DE" dirty="0" err="1">
                <a:latin typeface="Verdana" panose="020B0604030504040204" pitchFamily="34" charset="0"/>
                <a:ea typeface="Verdana" panose="020B0604030504040204" pitchFamily="34" charset="0"/>
                <a:cs typeface="Verdana" panose="020B0604030504040204" pitchFamily="34" charset="0"/>
              </a:rPr>
              <a:t>Stadthofstrasse</a:t>
            </a:r>
            <a:r>
              <a:rPr lang="de-DE" dirty="0">
                <a:latin typeface="Verdana" panose="020B0604030504040204" pitchFamily="34" charset="0"/>
                <a:ea typeface="Verdana" panose="020B0604030504040204" pitchFamily="34" charset="0"/>
                <a:cs typeface="Verdana" panose="020B0604030504040204" pitchFamily="34" charset="0"/>
              </a:rPr>
              <a:t> 4</a:t>
            </a:r>
          </a:p>
          <a:p>
            <a:pPr lvl="1"/>
            <a:r>
              <a:rPr lang="de-DE" dirty="0" err="1">
                <a:latin typeface="Verdana" panose="020B0604030504040204" pitchFamily="34" charset="0"/>
                <a:ea typeface="Verdana" panose="020B0604030504040204" pitchFamily="34" charset="0"/>
                <a:cs typeface="Verdana" panose="020B0604030504040204" pitchFamily="34" charset="0"/>
              </a:rPr>
              <a:t>Frankenstrasse</a:t>
            </a:r>
            <a:r>
              <a:rPr lang="de-DE" dirty="0">
                <a:latin typeface="Verdana" panose="020B0604030504040204" pitchFamily="34" charset="0"/>
                <a:ea typeface="Verdana" panose="020B0604030504040204" pitchFamily="34" charset="0"/>
                <a:cs typeface="Verdana" panose="020B0604030504040204" pitchFamily="34" charset="0"/>
              </a:rPr>
              <a:t> 7-9</a:t>
            </a:r>
          </a:p>
          <a:p>
            <a:pPr marL="0" indent="0">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CH" dirty="0" smtClean="0">
                <a:latin typeface="Verdana" panose="020B0604030504040204" pitchFamily="34" charset="0"/>
                <a:ea typeface="Verdana" panose="020B0604030504040204" pitchFamily="34" charset="0"/>
                <a:cs typeface="Verdana" panose="020B0604030504040204" pitchFamily="34" charset="0"/>
              </a:rPr>
              <a:t>- Ein Standort in Zug</a:t>
            </a:r>
          </a:p>
          <a:p>
            <a:pPr lvl="1"/>
            <a:r>
              <a:rPr lang="de-DE" dirty="0" err="1">
                <a:latin typeface="Verdana" panose="020B0604030504040204" pitchFamily="34" charset="0"/>
                <a:ea typeface="Verdana" panose="020B0604030504040204" pitchFamily="34" charset="0"/>
                <a:cs typeface="Verdana" panose="020B0604030504040204" pitchFamily="34" charset="0"/>
              </a:rPr>
              <a:t>Grafenauweg</a:t>
            </a:r>
            <a:r>
              <a:rPr lang="de-DE" dirty="0">
                <a:latin typeface="Verdana" panose="020B0604030504040204" pitchFamily="34" charset="0"/>
                <a:ea typeface="Verdana" panose="020B0604030504040204" pitchFamily="34" charset="0"/>
                <a:cs typeface="Verdana" panose="020B0604030504040204" pitchFamily="34" charset="0"/>
              </a:rPr>
              <a:t> 10</a:t>
            </a:r>
          </a:p>
          <a:p>
            <a:pPr marL="457200" lvl="1" indent="0">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CH" dirty="0" smtClean="0">
                <a:latin typeface="Verdana" panose="020B0604030504040204" pitchFamily="34" charset="0"/>
                <a:ea typeface="Verdana" panose="020B0604030504040204" pitchFamily="34" charset="0"/>
                <a:cs typeface="Verdana" panose="020B0604030504040204" pitchFamily="34" charset="0"/>
              </a:rPr>
              <a:t>- 11ʼ746 Quadratmeter Hauptnutzfläche</a:t>
            </a:r>
          </a:p>
          <a:p>
            <a:pPr marL="0" indent="0">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CH" dirty="0" smtClean="0">
                <a:latin typeface="Verdana" panose="020B0604030504040204" pitchFamily="34" charset="0"/>
                <a:ea typeface="Verdana" panose="020B0604030504040204" pitchFamily="34" charset="0"/>
                <a:cs typeface="Verdana" panose="020B0604030504040204" pitchFamily="34" charset="0"/>
              </a:rPr>
              <a:t>- Quadratmeter pro Student/in*: 7.6 Quadratmeter</a:t>
            </a:r>
          </a:p>
          <a:p>
            <a:pPr lvl="1"/>
            <a:r>
              <a:rPr lang="de-CH" dirty="0">
                <a:latin typeface="Verdana" panose="020B0604030504040204" pitchFamily="34" charset="0"/>
                <a:ea typeface="Verdana" panose="020B0604030504040204" pitchFamily="34" charset="0"/>
                <a:cs typeface="Verdana" panose="020B0604030504040204" pitchFamily="34" charset="0"/>
              </a:rPr>
              <a:t>Vorgabe des Kantons Luzern: 7.5 Quadratmeter</a:t>
            </a:r>
          </a:p>
          <a:p>
            <a:pPr lvl="1"/>
            <a:r>
              <a:rPr lang="de-CH" dirty="0">
                <a:latin typeface="Verdana" panose="020B0604030504040204" pitchFamily="34" charset="0"/>
                <a:ea typeface="Verdana" panose="020B0604030504040204" pitchFamily="34" charset="0"/>
                <a:cs typeface="Verdana" panose="020B0604030504040204" pitchFamily="34" charset="0"/>
              </a:rPr>
              <a:t>Mittelwert unter den Schweizer FH: 8.1 </a:t>
            </a:r>
            <a:r>
              <a:rPr lang="de-CH" dirty="0" smtClean="0">
                <a:latin typeface="Verdana" panose="020B0604030504040204" pitchFamily="34" charset="0"/>
                <a:ea typeface="Verdana" panose="020B0604030504040204" pitchFamily="34" charset="0"/>
                <a:cs typeface="Verdana" panose="020B0604030504040204" pitchFamily="34" charset="0"/>
              </a:rPr>
              <a:t>Quadratmeter</a:t>
            </a:r>
          </a:p>
          <a:p>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15</a:t>
            </a:fld>
            <a:r>
              <a:rPr lang="de-CH" dirty="0" smtClean="0"/>
              <a:t>, </a:t>
            </a:r>
            <a:fld id="{0483D060-B025-4ACE-962A-23BAB8DEC0FD}" type="datetime1">
              <a:rPr lang="de-CH" smtClean="0"/>
              <a:pPr>
                <a:defRPr/>
              </a:pPr>
              <a:t>10.11.2014</a:t>
            </a:fld>
            <a:endParaRPr lang="de-CH" dirty="0"/>
          </a:p>
        </p:txBody>
      </p:sp>
      <p:sp>
        <p:nvSpPr>
          <p:cNvPr id="5" name="Textfeld 4"/>
          <p:cNvSpPr txBox="1"/>
          <p:nvPr/>
        </p:nvSpPr>
        <p:spPr>
          <a:xfrm>
            <a:off x="4932040" y="5805264"/>
            <a:ext cx="4126258" cy="276999"/>
          </a:xfrm>
          <a:prstGeom prst="rect">
            <a:avLst/>
          </a:prstGeom>
          <a:noFill/>
        </p:spPr>
        <p:txBody>
          <a:bodyPr wrap="none" rtlCol="0">
            <a:spAutoFit/>
          </a:bodyPr>
          <a:lstStyle/>
          <a:p>
            <a:r>
              <a:rPr lang="de-CH" sz="1200" dirty="0" smtClean="0"/>
              <a:t>*Basis </a:t>
            </a:r>
            <a:r>
              <a:rPr lang="de-CH" sz="1200" dirty="0"/>
              <a:t>sind 1539 </a:t>
            </a:r>
            <a:r>
              <a:rPr lang="de-CH" sz="1200" dirty="0" smtClean="0"/>
              <a:t>Studierende (Vollzeitäquivalente)</a:t>
            </a:r>
            <a:endParaRPr lang="de-CH" sz="700" dirty="0"/>
          </a:p>
        </p:txBody>
      </p:sp>
    </p:spTree>
    <p:extLst>
      <p:ext uri="{BB962C8B-B14F-4D97-AF65-F5344CB8AC3E}">
        <p14:creationId xmlns:p14="http://schemas.microsoft.com/office/powerpoint/2010/main" val="226465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FD500"/>
                </a:solidFill>
                <a:latin typeface="Verdana" pitchFamily="34" charset="0"/>
              </a:rPr>
              <a:t>Anwendungsorientierte Forschung </a:t>
            </a:r>
            <a:r>
              <a:rPr lang="de-CH" dirty="0">
                <a:solidFill>
                  <a:srgbClr val="CFD500"/>
                </a:solidFill>
                <a:latin typeface="Verdana" pitchFamily="34" charset="0"/>
              </a:rPr>
              <a:t>&amp; Entwicklung </a:t>
            </a:r>
            <a:r>
              <a:rPr lang="de-CH" dirty="0" smtClean="0">
                <a:solidFill>
                  <a:srgbClr val="CFD500"/>
                </a:solidFill>
                <a:latin typeface="Verdana" pitchFamily="34" charset="0"/>
              </a:rPr>
              <a:t>(</a:t>
            </a:r>
            <a:r>
              <a:rPr lang="de-CH" dirty="0" err="1" smtClean="0">
                <a:solidFill>
                  <a:srgbClr val="CFD500"/>
                </a:solidFill>
                <a:latin typeface="Verdana" pitchFamily="34" charset="0"/>
              </a:rPr>
              <a:t>aF&amp;E</a:t>
            </a:r>
            <a:r>
              <a:rPr lang="de-CH" dirty="0" smtClean="0">
                <a:solidFill>
                  <a:srgbClr val="CFD500"/>
                </a:solidFill>
                <a:latin typeface="Verdana" pitchFamily="34" charset="0"/>
              </a:rPr>
              <a:t>) </a:t>
            </a:r>
            <a:br>
              <a:rPr lang="de-CH" dirty="0" smtClean="0">
                <a:solidFill>
                  <a:srgbClr val="CFD500"/>
                </a:solidFill>
                <a:latin typeface="Verdana" pitchFamily="34" charset="0"/>
              </a:rPr>
            </a:br>
            <a:r>
              <a:rPr lang="de-CH" dirty="0" smtClean="0">
                <a:solidFill>
                  <a:srgbClr val="CFD500"/>
                </a:solidFill>
                <a:latin typeface="Verdana" pitchFamily="34" charset="0"/>
              </a:rPr>
              <a:t>und </a:t>
            </a:r>
            <a:r>
              <a:rPr lang="de-CH" dirty="0">
                <a:solidFill>
                  <a:srgbClr val="CFD500"/>
                </a:solidFill>
                <a:latin typeface="Verdana" pitchFamily="34" charset="0"/>
              </a:rPr>
              <a:t>Dienstleistungen </a:t>
            </a:r>
            <a:r>
              <a:rPr lang="de-CH" dirty="0" smtClean="0">
                <a:solidFill>
                  <a:srgbClr val="CFD500"/>
                </a:solidFill>
                <a:latin typeface="Verdana" pitchFamily="34" charset="0"/>
              </a:rPr>
              <a:t>2013</a:t>
            </a:r>
            <a:endParaRPr lang="de-CH" dirty="0"/>
          </a:p>
        </p:txBody>
      </p:sp>
      <p:sp>
        <p:nvSpPr>
          <p:cNvPr id="3" name="Inhaltsplatzhalter 2"/>
          <p:cNvSpPr>
            <a:spLocks noGrp="1"/>
          </p:cNvSpPr>
          <p:nvPr>
            <p:ph idx="1"/>
          </p:nvPr>
        </p:nvSpPr>
        <p:spPr>
          <a:xfrm>
            <a:off x="647700" y="1798638"/>
            <a:ext cx="8244780" cy="4084637"/>
          </a:xfrm>
        </p:spPr>
        <p:txBody>
          <a:bodyPr/>
          <a:lstStyle/>
          <a:p>
            <a:pPr eaLnBrk="1" hangingPunct="1">
              <a:buNone/>
            </a:pPr>
            <a:r>
              <a:rPr lang="de-DE" dirty="0" smtClean="0">
                <a:latin typeface="+mj-lt"/>
                <a:ea typeface="Verdana" pitchFamily="34" charset="0"/>
                <a:cs typeface="Verdana" pitchFamily="34" charset="0"/>
              </a:rPr>
              <a:t>- </a:t>
            </a:r>
            <a:r>
              <a:rPr lang="de-DE" dirty="0" err="1" smtClean="0">
                <a:latin typeface="+mj-lt"/>
                <a:ea typeface="Verdana" pitchFamily="34" charset="0"/>
                <a:cs typeface="Verdana" pitchFamily="34" charset="0"/>
              </a:rPr>
              <a:t>aF&amp;E</a:t>
            </a:r>
            <a:r>
              <a:rPr lang="de-DE" dirty="0" smtClean="0">
                <a:latin typeface="+mj-lt"/>
                <a:ea typeface="Verdana" pitchFamily="34" charset="0"/>
                <a:cs typeface="Verdana" pitchFamily="34" charset="0"/>
              </a:rPr>
              <a:t> in verschiedensten Bereichen: Tourismus und Verkehr, Finanz-dienstleistungen, Kommunikation und Marketing, Wirtschaftsinformatik sowie Betriebs- und Regionalökonomie</a:t>
            </a:r>
          </a:p>
          <a:p>
            <a:pPr marL="0" indent="0" eaLnBrk="1" hangingPunct="1">
              <a:buNone/>
            </a:pPr>
            <a:endParaRPr lang="de-DE" dirty="0" smtClean="0">
              <a:latin typeface="+mj-lt"/>
              <a:ea typeface="Verdana" pitchFamily="34" charset="0"/>
              <a:cs typeface="Verdana" pitchFamily="34" charset="0"/>
            </a:endParaRPr>
          </a:p>
          <a:p>
            <a:pPr eaLnBrk="1" hangingPunct="1">
              <a:buNone/>
            </a:pPr>
            <a:r>
              <a:rPr lang="de-DE" dirty="0" smtClean="0">
                <a:latin typeface="+mj-lt"/>
                <a:ea typeface="Verdana" pitchFamily="34" charset="0"/>
                <a:cs typeface="Verdana" pitchFamily="34" charset="0"/>
              </a:rPr>
              <a:t>- Praxispartner: regionale und nationale Unternehmen, Non-Profit-Organisationen, Gemeinden, Kantone, Bundesämter und EU-Institutionen</a:t>
            </a:r>
          </a:p>
          <a:p>
            <a:pPr marL="0" indent="0" eaLnBrk="1" hangingPunct="1">
              <a:buNone/>
            </a:pPr>
            <a:endParaRPr lang="de-DE" dirty="0" smtClean="0">
              <a:latin typeface="+mj-lt"/>
              <a:ea typeface="Verdana" pitchFamily="34" charset="0"/>
              <a:cs typeface="Verdana" pitchFamily="34" charset="0"/>
            </a:endParaRPr>
          </a:p>
          <a:p>
            <a:pPr eaLnBrk="1" hangingPunct="1">
              <a:buNone/>
            </a:pPr>
            <a:r>
              <a:rPr lang="de-DE" dirty="0" smtClean="0">
                <a:latin typeface="+mj-lt"/>
                <a:ea typeface="Verdana" pitchFamily="34" charset="0"/>
                <a:cs typeface="Verdana" pitchFamily="34" charset="0"/>
              </a:rPr>
              <a:t>- Mit Beratungen, Gutachten, Tests, Assessments, Benchmarks, Konzeption, Workshops usw. erfolgt Transfer wissenschaftlichen Know-hows in die Praxis</a:t>
            </a:r>
          </a:p>
          <a:p>
            <a:pPr marL="0" indent="0" eaLnBrk="1" hangingPunct="1">
              <a:buNone/>
            </a:pPr>
            <a:endParaRPr lang="de-CH" dirty="0" smtClean="0">
              <a:latin typeface="+mj-lt"/>
            </a:endParaRPr>
          </a:p>
          <a:p>
            <a:pPr eaLnBrk="1" hangingPunct="1">
              <a:buNone/>
            </a:pPr>
            <a:r>
              <a:rPr lang="de-DE" dirty="0">
                <a:latin typeface="+mj-lt"/>
                <a:ea typeface="Verdana" pitchFamily="34" charset="0"/>
                <a:cs typeface="Verdana" pitchFamily="34" charset="0"/>
              </a:rPr>
              <a:t>- 138 Forschungsprojekte; 19 davon hauptfinanziert durch Kommission für Technologie und Innovation KTI bzw. Schweizerischer Nationalfonds SNF</a:t>
            </a:r>
          </a:p>
          <a:p>
            <a:pPr marL="180975" indent="-180975" eaLnBrk="1" hangingPunct="1">
              <a:buNone/>
            </a:pPr>
            <a:endParaRPr lang="de-DE" dirty="0">
              <a:latin typeface="+mj-lt"/>
              <a:ea typeface="Verdana" pitchFamily="34" charset="0"/>
              <a:cs typeface="Verdana" pitchFamily="34" charset="0"/>
            </a:endParaRPr>
          </a:p>
          <a:p>
            <a:pPr marL="180975" indent="-180975" eaLnBrk="1" hangingPunct="1">
              <a:buNone/>
            </a:pPr>
            <a:r>
              <a:rPr lang="de-DE" dirty="0">
                <a:latin typeface="+mj-lt"/>
                <a:ea typeface="Verdana" pitchFamily="34" charset="0"/>
                <a:cs typeface="Verdana" pitchFamily="34" charset="0"/>
              </a:rPr>
              <a:t>- Kostenumsatz anwendungsorientierte </a:t>
            </a:r>
            <a:r>
              <a:rPr lang="de-DE" dirty="0" err="1" smtClean="0">
                <a:latin typeface="+mj-lt"/>
                <a:ea typeface="Verdana" pitchFamily="34" charset="0"/>
                <a:cs typeface="Verdana" pitchFamily="34" charset="0"/>
              </a:rPr>
              <a:t>aF&amp;E</a:t>
            </a:r>
            <a:r>
              <a:rPr lang="de-DE" dirty="0" smtClean="0">
                <a:latin typeface="+mj-lt"/>
                <a:ea typeface="Verdana" pitchFamily="34" charset="0"/>
                <a:cs typeface="Verdana" pitchFamily="34" charset="0"/>
              </a:rPr>
              <a:t>: 18.3 Mio. </a:t>
            </a:r>
            <a:r>
              <a:rPr lang="de-DE" dirty="0">
                <a:ea typeface="Verdana" pitchFamily="34" charset="0"/>
                <a:cs typeface="Verdana" pitchFamily="34" charset="0"/>
              </a:rPr>
              <a:t>CHF</a:t>
            </a:r>
            <a:endParaRPr lang="de-DE" dirty="0">
              <a:latin typeface="+mj-lt"/>
              <a:ea typeface="Verdana" pitchFamily="34" charset="0"/>
              <a:cs typeface="Verdana" pitchFamily="34" charset="0"/>
            </a:endParaRPr>
          </a:p>
          <a:p>
            <a:pPr marL="180975" indent="-180975" eaLnBrk="1" hangingPunct="1">
              <a:buNone/>
            </a:pPr>
            <a:endParaRPr lang="de-DE" dirty="0">
              <a:latin typeface="+mj-lt"/>
              <a:ea typeface="Verdana" pitchFamily="34" charset="0"/>
              <a:cs typeface="Verdana" pitchFamily="34" charset="0"/>
            </a:endParaRPr>
          </a:p>
          <a:p>
            <a:pPr marL="0" indent="0" eaLnBrk="1" hangingPunct="1">
              <a:buNone/>
            </a:pPr>
            <a:r>
              <a:rPr lang="de-DE" dirty="0">
                <a:latin typeface="+mj-lt"/>
                <a:ea typeface="Verdana" pitchFamily="34" charset="0"/>
                <a:cs typeface="Verdana" pitchFamily="34" charset="0"/>
              </a:rPr>
              <a:t>- Kostenumsatz</a:t>
            </a:r>
            <a:r>
              <a:rPr lang="de-DE" b="1" dirty="0">
                <a:latin typeface="+mj-lt"/>
                <a:ea typeface="Verdana" pitchFamily="34" charset="0"/>
                <a:cs typeface="Verdana" pitchFamily="34" charset="0"/>
              </a:rPr>
              <a:t> </a:t>
            </a:r>
            <a:r>
              <a:rPr lang="de-DE" dirty="0">
                <a:latin typeface="+mj-lt"/>
                <a:ea typeface="Verdana" pitchFamily="34" charset="0"/>
                <a:cs typeface="Verdana" pitchFamily="34" charset="0"/>
              </a:rPr>
              <a:t>Dienstleistungen: </a:t>
            </a:r>
            <a:r>
              <a:rPr lang="de-DE" dirty="0" smtClean="0">
                <a:latin typeface="+mj-lt"/>
                <a:ea typeface="Verdana" pitchFamily="34" charset="0"/>
                <a:cs typeface="Verdana" pitchFamily="34" charset="0"/>
              </a:rPr>
              <a:t>8.6 Mio. </a:t>
            </a:r>
            <a:r>
              <a:rPr lang="de-DE" dirty="0">
                <a:ea typeface="Verdana" pitchFamily="34" charset="0"/>
                <a:cs typeface="Verdana" pitchFamily="34" charset="0"/>
              </a:rPr>
              <a:t>CHF </a:t>
            </a:r>
            <a:endParaRPr lang="de-CH" dirty="0">
              <a:latin typeface="+mj-lt"/>
            </a:endParaRPr>
          </a:p>
          <a:p>
            <a:pPr marL="0" indent="0" eaLnBrk="1" hangingPunct="1">
              <a:buNone/>
            </a:pPr>
            <a:endParaRPr lang="de-CH" dirty="0">
              <a:latin typeface="+mj-lt"/>
            </a:endParaRPr>
          </a:p>
          <a:p>
            <a:endParaRPr lang="de-CH" dirty="0">
              <a:latin typeface="+mj-lt"/>
            </a:endParaRPr>
          </a:p>
          <a:p>
            <a:pPr marL="0" indent="0" eaLnBrk="1" hangingPunct="1">
              <a:buNone/>
            </a:pPr>
            <a:endParaRPr lang="de-CH" dirty="0" smtClean="0">
              <a:latin typeface="+mj-lt"/>
            </a:endParaRPr>
          </a:p>
          <a:p>
            <a:endParaRPr lang="de-CH" dirty="0">
              <a:latin typeface="+mj-lt"/>
            </a:endParaRPr>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16</a:t>
            </a:fld>
            <a:r>
              <a:rPr lang="de-CH"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2252037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Beispiel Forschungsprojekte (I)</a:t>
            </a:r>
            <a:endParaRPr lang="de-CH" dirty="0"/>
          </a:p>
        </p:txBody>
      </p:sp>
      <p:sp>
        <p:nvSpPr>
          <p:cNvPr id="3" name="Inhaltsplatzhalter 2"/>
          <p:cNvSpPr>
            <a:spLocks noGrp="1"/>
          </p:cNvSpPr>
          <p:nvPr>
            <p:ph idx="1"/>
          </p:nvPr>
        </p:nvSpPr>
        <p:spPr/>
        <p:txBody>
          <a:bodyPr/>
          <a:lstStyle/>
          <a:p>
            <a:pPr marL="0" indent="0" eaLnBrk="1" hangingPunct="1">
              <a:spcBef>
                <a:spcPts val="0"/>
              </a:spcBef>
              <a:buNone/>
            </a:pPr>
            <a:r>
              <a:rPr lang="de-DE" dirty="0" smtClean="0">
                <a:latin typeface="Verdana" pitchFamily="34" charset="0"/>
                <a:ea typeface="Verdana" pitchFamily="34" charset="0"/>
                <a:cs typeface="Verdana" pitchFamily="34" charset="0"/>
              </a:rPr>
              <a:t>200 Jahre Gastfreundschaft (2015): Wissenschaftliche Aufarbeitung des Themas Gastfreundschaft in der Zentralschweiz zusammen mit Touristikunternehmen der Region. Unterstützt wird das Projekt von der Kommission für Technologie und Innovation KTI des Bundes.</a:t>
            </a:r>
            <a:endParaRPr lang="de-CH" dirty="0">
              <a:latin typeface="Verdana" pitchFamily="34" charset="0"/>
              <a:ea typeface="Verdana" pitchFamily="34" charset="0"/>
              <a:cs typeface="Verdana" pitchFamily="34" charset="0"/>
            </a:endParaRPr>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17</a:t>
            </a:fld>
            <a:r>
              <a:rPr lang="de-CH" smtClean="0"/>
              <a:t>, </a:t>
            </a:r>
            <a:fld id="{0483D060-B025-4ACE-962A-23BAB8DEC0FD}" type="datetime1">
              <a:rPr lang="de-CH" smtClean="0"/>
              <a:pPr>
                <a:defRPr/>
              </a:pPr>
              <a:t>10.11.2014</a:t>
            </a:fld>
            <a:endParaRPr lang="de-CH" dirty="0"/>
          </a:p>
        </p:txBody>
      </p:sp>
      <p:pic>
        <p:nvPicPr>
          <p:cNvPr id="5" name="Picture 2" descr="T:\ds\06 Marketing-Kommunikation\0600 Dach\Externe Kommunikation\22_PPT_RessortExt.Kom\2013pp_präsentation_kommissionen\Luzern\2014\Projekte LU\Seero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3298" y="3212976"/>
            <a:ext cx="4578941" cy="257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70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Beispiel Forschungsprojekte (II)</a:t>
            </a:r>
            <a:endParaRPr lang="de-CH" dirty="0"/>
          </a:p>
        </p:txBody>
      </p:sp>
      <p:sp>
        <p:nvSpPr>
          <p:cNvPr id="3" name="Inhaltsplatzhalter 2"/>
          <p:cNvSpPr>
            <a:spLocks noGrp="1"/>
          </p:cNvSpPr>
          <p:nvPr>
            <p:ph idx="1"/>
          </p:nvPr>
        </p:nvSpPr>
        <p:spPr/>
        <p:txBody>
          <a:bodyPr/>
          <a:lstStyle/>
          <a:p>
            <a:pPr marL="0" indent="0">
              <a:buNone/>
            </a:pPr>
            <a:r>
              <a:rPr lang="de-CH" dirty="0" smtClean="0">
                <a:latin typeface="Verdana" pitchFamily="34" charset="0"/>
                <a:ea typeface="Verdana" pitchFamily="34" charset="0"/>
                <a:cs typeface="Verdana" pitchFamily="34" charset="0"/>
              </a:rPr>
              <a:t>Entwicklung eines Instrument zur Verbesserung der finanziellen Führung in KMU. Forschungspartner ist das Schweizer Softwareunternehmen Sage mit Hauptsitz in Root D4.</a:t>
            </a:r>
            <a:r>
              <a:rPr lang="de-DE" dirty="0" smtClean="0">
                <a:latin typeface="Verdana" pitchFamily="34" charset="0"/>
                <a:ea typeface="Verdana" pitchFamily="34" charset="0"/>
                <a:cs typeface="Verdana" pitchFamily="34" charset="0"/>
              </a:rPr>
              <a:t> Unterstützt wird das Projekt von der Kommission für Technologie und Innovation KTI des Bundes.</a:t>
            </a:r>
            <a:endParaRPr lang="de-CH" dirty="0" smtClean="0">
              <a:latin typeface="Verdana" pitchFamily="34" charset="0"/>
              <a:ea typeface="Verdana" pitchFamily="34" charset="0"/>
              <a:cs typeface="Verdana" pitchFamily="34" charset="0"/>
            </a:endParaRPr>
          </a:p>
          <a:p>
            <a:pPr marL="0" indent="0" eaLnBrk="1" hangingPunct="1">
              <a:spcBef>
                <a:spcPts val="0"/>
              </a:spcBef>
              <a:buNone/>
            </a:pPr>
            <a:endParaRPr lang="de-DE" dirty="0" smtClean="0">
              <a:latin typeface="Verdana" pitchFamily="34" charset="0"/>
            </a:endParaRPr>
          </a:p>
          <a:p>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18</a:t>
            </a:fld>
            <a:r>
              <a:rPr lang="de-CH" smtClean="0"/>
              <a:t>, </a:t>
            </a:r>
            <a:fld id="{0483D060-B025-4ACE-962A-23BAB8DEC0FD}" type="datetime1">
              <a:rPr lang="de-CH" smtClean="0"/>
              <a:pPr>
                <a:defRPr/>
              </a:pPr>
              <a:t>10.11.2014</a:t>
            </a:fld>
            <a:endParaRPr lang="de-CH" dirty="0"/>
          </a:p>
        </p:txBody>
      </p:sp>
      <p:pic>
        <p:nvPicPr>
          <p:cNvPr id="5" name="Picture 2" descr="T:\ds\06 Marketing-Kommunikation\0600 Dach\Externe Kommunikation\2_Medienarbeit\Medienmitteilung\2014\02_Wirtschaft\015_Treasury_Summit\an ROI\Geldschwem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12976"/>
            <a:ext cx="399644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32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Beispiel Forschungsprojekte (III)</a:t>
            </a:r>
            <a:endParaRPr lang="de-CH" dirty="0"/>
          </a:p>
        </p:txBody>
      </p:sp>
      <p:sp>
        <p:nvSpPr>
          <p:cNvPr id="3" name="Inhaltsplatzhalter 2"/>
          <p:cNvSpPr>
            <a:spLocks noGrp="1"/>
          </p:cNvSpPr>
          <p:nvPr>
            <p:ph idx="1"/>
          </p:nvPr>
        </p:nvSpPr>
        <p:spPr/>
        <p:txBody>
          <a:bodyPr/>
          <a:lstStyle/>
          <a:p>
            <a:pPr marL="0" indent="0">
              <a:buNone/>
            </a:pPr>
            <a:r>
              <a:rPr lang="de-CH" dirty="0" smtClean="0">
                <a:latin typeface="Verdana" pitchFamily="34" charset="0"/>
                <a:ea typeface="Verdana" pitchFamily="34" charset="0"/>
                <a:cs typeface="Verdana" pitchFamily="34" charset="0"/>
              </a:rPr>
              <a:t>Für KMU wurde ein integrales Risikomanagement zur ganzheitlichen Sicherung der Geschäftstätigkeit entwickelt. Getestet wurde es u.a. von der Giesserei </a:t>
            </a:r>
            <a:r>
              <a:rPr lang="de-CH" dirty="0" err="1" smtClean="0">
                <a:latin typeface="Verdana" pitchFamily="34" charset="0"/>
                <a:ea typeface="Verdana" pitchFamily="34" charset="0"/>
                <a:cs typeface="Verdana" pitchFamily="34" charset="0"/>
              </a:rPr>
              <a:t>vonRoll</a:t>
            </a:r>
            <a:r>
              <a:rPr lang="de-CH" dirty="0" smtClean="0">
                <a:latin typeface="Verdana" pitchFamily="34" charset="0"/>
                <a:ea typeface="Verdana" pitchFamily="34" charset="0"/>
                <a:cs typeface="Verdana" pitchFamily="34" charset="0"/>
              </a:rPr>
              <a:t> </a:t>
            </a:r>
            <a:r>
              <a:rPr lang="de-CH" dirty="0" err="1" smtClean="0">
                <a:latin typeface="Verdana" pitchFamily="34" charset="0"/>
                <a:ea typeface="Verdana" pitchFamily="34" charset="0"/>
                <a:cs typeface="Verdana" pitchFamily="34" charset="0"/>
              </a:rPr>
              <a:t>casting</a:t>
            </a:r>
            <a:r>
              <a:rPr lang="de-CH" dirty="0" smtClean="0">
                <a:latin typeface="Verdana" pitchFamily="34" charset="0"/>
                <a:ea typeface="Verdana" pitchFamily="34" charset="0"/>
                <a:cs typeface="Verdana" pitchFamily="34" charset="0"/>
              </a:rPr>
              <a:t> aus Emmenbrücke. </a:t>
            </a:r>
            <a:r>
              <a:rPr lang="de-DE" dirty="0" smtClean="0">
                <a:latin typeface="Verdana" pitchFamily="34" charset="0"/>
                <a:ea typeface="Verdana" pitchFamily="34" charset="0"/>
                <a:cs typeface="Verdana" pitchFamily="34" charset="0"/>
              </a:rPr>
              <a:t>Die Kommission für Technologie und Innovation KTI des Bundes hat das Projekt unterstützt. </a:t>
            </a:r>
            <a:endParaRPr lang="de-CH" dirty="0" smtClean="0">
              <a:latin typeface="Verdana" pitchFamily="34" charset="0"/>
              <a:ea typeface="Verdana" pitchFamily="34" charset="0"/>
              <a:cs typeface="Verdana" pitchFamily="34" charset="0"/>
            </a:endParaRPr>
          </a:p>
          <a:p>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19</a:t>
            </a:fld>
            <a:r>
              <a:rPr lang="de-CH" smtClean="0"/>
              <a:t>, </a:t>
            </a:r>
            <a:fld id="{0483D060-B025-4ACE-962A-23BAB8DEC0FD}" type="datetime1">
              <a:rPr lang="de-CH" smtClean="0"/>
              <a:pPr>
                <a:defRPr/>
              </a:pPr>
              <a:t>10.11.2014</a:t>
            </a:fld>
            <a:endParaRPr lang="de-CH" dirty="0"/>
          </a:p>
        </p:txBody>
      </p:sp>
      <p:pic>
        <p:nvPicPr>
          <p:cNvPr id="5" name="Picture 2" descr="T:\ds\06 Marketing-Kommunikation\0600 Dach\Externe Kommunikation\4_Externes Magazin\1_Ausgaben\Ausgabe 15 Februar 2014\Bilder\Risikomanagement\ASC0A179@vonRollcas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140968"/>
            <a:ext cx="3528392" cy="26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6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CH" sz="2000" dirty="0" smtClean="0">
                <a:solidFill>
                  <a:srgbClr val="CFD500"/>
                </a:solidFill>
                <a:latin typeface="Verdana" pitchFamily="34" charset="0"/>
              </a:rPr>
              <a:t>Präsentation Hochschule </a:t>
            </a:r>
            <a:r>
              <a:rPr lang="de-CH" sz="2000" dirty="0">
                <a:solidFill>
                  <a:srgbClr val="CFD500"/>
                </a:solidFill>
                <a:latin typeface="Verdana" pitchFamily="34" charset="0"/>
              </a:rPr>
              <a:t>Luzern – </a:t>
            </a:r>
            <a:r>
              <a:rPr lang="de-CH" sz="2000" dirty="0" smtClean="0">
                <a:solidFill>
                  <a:srgbClr val="CFD500"/>
                </a:solidFill>
                <a:latin typeface="Verdana" pitchFamily="34" charset="0"/>
              </a:rPr>
              <a:t>Wirtschaft</a:t>
            </a:r>
            <a:endParaRPr lang="de-CH" altLang="de-DE" sz="2000" dirty="0" smtClean="0"/>
          </a:p>
        </p:txBody>
      </p:sp>
      <p:sp>
        <p:nvSpPr>
          <p:cNvPr id="4099" name="Content Placeholder 2"/>
          <p:cNvSpPr>
            <a:spLocks noGrp="1"/>
          </p:cNvSpPr>
          <p:nvPr>
            <p:ph idx="1"/>
          </p:nvPr>
        </p:nvSpPr>
        <p:spPr>
          <a:xfrm>
            <a:off x="647700" y="1798638"/>
            <a:ext cx="8169275" cy="4654698"/>
          </a:xfrm>
        </p:spPr>
        <p:txBody>
          <a:bodyPr>
            <a:normAutofit/>
          </a:bodyPr>
          <a:lstStyle/>
          <a:p>
            <a:pPr marL="0" indent="0" eaLnBrk="1" hangingPunct="1">
              <a:buNone/>
            </a:pPr>
            <a:r>
              <a:rPr lang="de-CH" b="1" dirty="0" smtClean="0">
                <a:latin typeface="Verdana" panose="020B0604030504040204" pitchFamily="34" charset="0"/>
                <a:ea typeface="Verdana" panose="020B0604030504040204" pitchFamily="34" charset="0"/>
                <a:cs typeface="Verdana" panose="020B0604030504040204" pitchFamily="34" charset="0"/>
              </a:rPr>
              <a:t>Die Hochschule Luzern – Wirtschaft im Überblick</a:t>
            </a:r>
          </a:p>
          <a:p>
            <a:pPr marL="0" indent="0" eaLnBrk="1" hangingPunct="1">
              <a:buNone/>
            </a:pPr>
            <a:r>
              <a:rPr lang="de-CH" sz="1200" dirty="0" smtClean="0">
                <a:latin typeface="Verdana" panose="020B0604030504040204" pitchFamily="34" charset="0"/>
                <a:ea typeface="Verdana" panose="020B0604030504040204" pitchFamily="34" charset="0"/>
                <a:cs typeface="Verdana" panose="020B0604030504040204" pitchFamily="34" charset="0"/>
              </a:rPr>
              <a:t>(Folien 3 - 7)</a:t>
            </a:r>
          </a:p>
          <a:p>
            <a:pPr marL="0" indent="0" eaLnBrk="1" hangingPunct="1">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de-CH" b="1" dirty="0" smtClean="0">
                <a:latin typeface="Verdana" panose="020B0604030504040204" pitchFamily="34" charset="0"/>
                <a:ea typeface="Verdana" panose="020B0604030504040204" pitchFamily="34" charset="0"/>
                <a:cs typeface="Verdana" panose="020B0604030504040204" pitchFamily="34" charset="0"/>
              </a:rPr>
              <a:t>Die Hochschule für die Praxis und die Zentralschweizer KMU</a:t>
            </a:r>
          </a:p>
          <a:p>
            <a:pPr marL="0" indent="0" eaLnBrk="1" hangingPunct="1">
              <a:buNone/>
            </a:pPr>
            <a:r>
              <a:rPr lang="de-CH" sz="1200" dirty="0" smtClean="0">
                <a:latin typeface="Verdana" panose="020B0604030504040204" pitchFamily="34" charset="0"/>
                <a:ea typeface="Verdana" panose="020B0604030504040204" pitchFamily="34" charset="0"/>
                <a:cs typeface="Verdana" panose="020B0604030504040204" pitchFamily="34" charset="0"/>
              </a:rPr>
              <a:t>(Folien 8 </a:t>
            </a:r>
            <a:r>
              <a:rPr lang="de-CH" sz="1200" dirty="0">
                <a:latin typeface="Verdana" panose="020B0604030504040204" pitchFamily="34" charset="0"/>
                <a:ea typeface="Verdana" panose="020B0604030504040204" pitchFamily="34" charset="0"/>
                <a:cs typeface="Verdana" panose="020B0604030504040204" pitchFamily="34" charset="0"/>
              </a:rPr>
              <a:t>- </a:t>
            </a:r>
            <a:r>
              <a:rPr lang="de-CH" sz="1200" dirty="0" smtClean="0">
                <a:latin typeface="Verdana" panose="020B0604030504040204" pitchFamily="34" charset="0"/>
                <a:ea typeface="Verdana" panose="020B0604030504040204" pitchFamily="34" charset="0"/>
                <a:cs typeface="Verdana" panose="020B0604030504040204" pitchFamily="34" charset="0"/>
              </a:rPr>
              <a:t>12)</a:t>
            </a:r>
            <a:endParaRPr lang="de-CH" sz="12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de-CH" b="1" dirty="0" smtClean="0">
                <a:latin typeface="Verdana" panose="020B0604030504040204" pitchFamily="34" charset="0"/>
                <a:ea typeface="Verdana" panose="020B0604030504040204" pitchFamily="34" charset="0"/>
                <a:cs typeface="Verdana" panose="020B0604030504040204" pitchFamily="34" charset="0"/>
              </a:rPr>
              <a:t>Finanzierung</a:t>
            </a:r>
          </a:p>
          <a:p>
            <a:pPr marL="0" indent="0" eaLnBrk="1" hangingPunct="1">
              <a:buNone/>
            </a:pPr>
            <a:r>
              <a:rPr lang="de-CH" sz="1200" dirty="0" smtClean="0">
                <a:latin typeface="Verdana" panose="020B0604030504040204" pitchFamily="34" charset="0"/>
                <a:ea typeface="Verdana" panose="020B0604030504040204" pitchFamily="34" charset="0"/>
                <a:cs typeface="Verdana" panose="020B0604030504040204" pitchFamily="34" charset="0"/>
              </a:rPr>
              <a:t>(Folien 13 - 14)</a:t>
            </a:r>
          </a:p>
          <a:p>
            <a:pPr marL="0" indent="0" eaLnBrk="1" hangingPunct="1">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de-CH" b="1" dirty="0" smtClean="0">
                <a:latin typeface="Verdana" panose="020B0604030504040204" pitchFamily="34" charset="0"/>
                <a:ea typeface="Verdana" panose="020B0604030504040204" pitchFamily="34" charset="0"/>
                <a:cs typeface="Verdana" panose="020B0604030504040204" pitchFamily="34" charset="0"/>
              </a:rPr>
              <a:t>Infrastruktur</a:t>
            </a:r>
          </a:p>
          <a:p>
            <a:pPr marL="0" indent="0" eaLnBrk="1" hangingPunct="1">
              <a:buNone/>
            </a:pPr>
            <a:r>
              <a:rPr lang="de-CH" sz="1200" dirty="0" smtClean="0">
                <a:latin typeface="Verdana" panose="020B0604030504040204" pitchFamily="34" charset="0"/>
                <a:ea typeface="Verdana" panose="020B0604030504040204" pitchFamily="34" charset="0"/>
                <a:cs typeface="Verdana" panose="020B0604030504040204" pitchFamily="34" charset="0"/>
              </a:rPr>
              <a:t>(Folie 15)</a:t>
            </a:r>
          </a:p>
          <a:p>
            <a:pPr marL="0" indent="0" eaLnBrk="1" hangingPunct="1">
              <a:buNone/>
            </a:pPr>
            <a:endParaRPr lang="de-CH"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de-CH" b="1" dirty="0" smtClean="0">
                <a:latin typeface="Verdana" panose="020B0604030504040204" pitchFamily="34" charset="0"/>
                <a:ea typeface="Verdana" panose="020B0604030504040204" pitchFamily="34" charset="0"/>
                <a:cs typeface="Verdana" panose="020B0604030504040204" pitchFamily="34" charset="0"/>
              </a:rPr>
              <a:t>Leistungen und Nutzen für die Zentralschweiz </a:t>
            </a:r>
          </a:p>
          <a:p>
            <a:pPr marL="0" indent="0" eaLnBrk="1" hangingPunct="1">
              <a:buNone/>
            </a:pPr>
            <a:r>
              <a:rPr lang="de-CH" sz="1200" dirty="0" smtClean="0">
                <a:latin typeface="Verdana" panose="020B0604030504040204" pitchFamily="34" charset="0"/>
                <a:ea typeface="Verdana" panose="020B0604030504040204" pitchFamily="34" charset="0"/>
                <a:cs typeface="Verdana" panose="020B0604030504040204" pitchFamily="34" charset="0"/>
              </a:rPr>
              <a:t>(Folien 16 - 20)</a:t>
            </a:r>
            <a:endParaRPr lang="de-DE" sz="1200" dirty="0" smtClean="0">
              <a:latin typeface="Verdana" pitchFamily="34" charset="0"/>
              <a:ea typeface="Verdana" pitchFamily="34" charset="0"/>
              <a:cs typeface="Verdana" pitchFamily="34" charset="0"/>
            </a:endParaRPr>
          </a:p>
        </p:txBody>
      </p:sp>
      <p:sp>
        <p:nvSpPr>
          <p:cNvPr id="4100" name="Slide Number Placeholder 3"/>
          <p:cNvSpPr>
            <a:spLocks noGrp="1"/>
          </p:cNvSpPr>
          <p:nvPr>
            <p:ph type="sldNum" sz="quarter" idx="10"/>
            <p:custDataLst>
              <p:tags r:id="rId1"/>
            </p:custDataLst>
          </p:nvPr>
        </p:nvSpPr>
        <p:spPr>
          <a:noFill/>
        </p:spPr>
        <p:txBody>
          <a:bodyPr/>
          <a:lstStyle>
            <a:lvl1pPr eaLnBrk="0" hangingPunct="0">
              <a:buChar char="-"/>
              <a:defRPr sz="1600">
                <a:solidFill>
                  <a:schemeClr val="tx1"/>
                </a:solidFill>
                <a:latin typeface="Verdana" pitchFamily="34" charset="0"/>
              </a:defRPr>
            </a:lvl1pPr>
            <a:lvl2pPr marL="742950" indent="-285750" eaLnBrk="0" hangingPunct="0">
              <a:buChar char="-"/>
              <a:defRPr sz="1600">
                <a:solidFill>
                  <a:schemeClr val="tx1"/>
                </a:solidFill>
                <a:latin typeface="Verdana" pitchFamily="34" charset="0"/>
              </a:defRPr>
            </a:lvl2pPr>
            <a:lvl3pPr marL="1143000" indent="-228600" eaLnBrk="0" hangingPunct="0">
              <a:buChar char="-"/>
              <a:defRPr sz="1600">
                <a:solidFill>
                  <a:schemeClr val="tx1"/>
                </a:solidFill>
                <a:latin typeface="Verdana" pitchFamily="34" charset="0"/>
              </a:defRPr>
            </a:lvl3pPr>
            <a:lvl4pPr marL="1600200" indent="-228600" eaLnBrk="0" hangingPunct="0">
              <a:buChar char="-"/>
              <a:defRPr sz="1600">
                <a:solidFill>
                  <a:schemeClr val="tx1"/>
                </a:solidFill>
                <a:latin typeface="Verdana" pitchFamily="34" charset="0"/>
              </a:defRPr>
            </a:lvl4pPr>
            <a:lvl5pPr marL="2057400" indent="-228600" eaLnBrk="0" hangingPunct="0">
              <a:buChar char="-"/>
              <a:defRPr sz="1600">
                <a:solidFill>
                  <a:schemeClr val="tx1"/>
                </a:solidFill>
                <a:latin typeface="Verdana" pitchFamily="34" charset="0"/>
              </a:defRPr>
            </a:lvl5pPr>
            <a:lvl6pPr marL="2514600" indent="-228600" eaLnBrk="0" fontAlgn="base" hangingPunct="0">
              <a:spcBef>
                <a:spcPct val="0"/>
              </a:spcBef>
              <a:spcAft>
                <a:spcPct val="0"/>
              </a:spcAft>
              <a:buChar char="-"/>
              <a:defRPr sz="1600">
                <a:solidFill>
                  <a:schemeClr val="tx1"/>
                </a:solidFill>
                <a:latin typeface="Verdana" pitchFamily="34" charset="0"/>
              </a:defRPr>
            </a:lvl6pPr>
            <a:lvl7pPr marL="2971800" indent="-228600" eaLnBrk="0" fontAlgn="base" hangingPunct="0">
              <a:spcBef>
                <a:spcPct val="0"/>
              </a:spcBef>
              <a:spcAft>
                <a:spcPct val="0"/>
              </a:spcAft>
              <a:buChar char="-"/>
              <a:defRPr sz="1600">
                <a:solidFill>
                  <a:schemeClr val="tx1"/>
                </a:solidFill>
                <a:latin typeface="Verdana" pitchFamily="34" charset="0"/>
              </a:defRPr>
            </a:lvl7pPr>
            <a:lvl8pPr marL="3429000" indent="-228600" eaLnBrk="0" fontAlgn="base" hangingPunct="0">
              <a:spcBef>
                <a:spcPct val="0"/>
              </a:spcBef>
              <a:spcAft>
                <a:spcPct val="0"/>
              </a:spcAft>
              <a:buChar char="-"/>
              <a:defRPr sz="1600">
                <a:solidFill>
                  <a:schemeClr val="tx1"/>
                </a:solidFill>
                <a:latin typeface="Verdana" pitchFamily="34" charset="0"/>
              </a:defRPr>
            </a:lvl8pPr>
            <a:lvl9pPr marL="3886200" indent="-228600" eaLnBrk="0" fontAlgn="base" hangingPunct="0">
              <a:spcBef>
                <a:spcPct val="0"/>
              </a:spcBef>
              <a:spcAft>
                <a:spcPct val="0"/>
              </a:spcAft>
              <a:buChar char="-"/>
              <a:defRPr sz="1600">
                <a:solidFill>
                  <a:schemeClr val="tx1"/>
                </a:solidFill>
                <a:latin typeface="Verdana" pitchFamily="34" charset="0"/>
              </a:defRPr>
            </a:lvl9pPr>
          </a:lstStyle>
          <a:p>
            <a:pPr eaLnBrk="1" hangingPunct="1">
              <a:buFontTx/>
              <a:buNone/>
            </a:pPr>
            <a:fld id="{2C8BB236-2016-42F8-B0B7-507B626415BA}" type="slidenum">
              <a:rPr lang="de-CH" altLang="de-DE" sz="700" smtClean="0"/>
              <a:pPr eaLnBrk="1" hangingPunct="1">
                <a:buFontTx/>
                <a:buNone/>
              </a:pPr>
              <a:t>2</a:t>
            </a:fld>
            <a:r>
              <a:rPr lang="de-CH" altLang="de-DE" sz="700" dirty="0" smtClean="0"/>
              <a:t>, </a:t>
            </a:r>
            <a:fld id="{62AA98DC-CEF5-4DDC-91B3-1380031B0AC3}" type="datetime1">
              <a:rPr lang="de-CH" altLang="de-DE" sz="700" smtClean="0"/>
              <a:pPr eaLnBrk="1" hangingPunct="1">
                <a:buFontTx/>
                <a:buNone/>
              </a:pPr>
              <a:t>10.11.2014</a:t>
            </a:fld>
            <a:endParaRPr lang="de-CH" altLang="de-DE" sz="700" dirty="0" smtClean="0"/>
          </a:p>
        </p:txBody>
      </p:sp>
    </p:spTree>
    <p:extLst>
      <p:ext uri="{BB962C8B-B14F-4D97-AF65-F5344CB8AC3E}">
        <p14:creationId xmlns:p14="http://schemas.microsoft.com/office/powerpoint/2010/main" val="3402476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Hoher Nutzen für die Zentralschweizer Wirtschaft</a:t>
            </a:r>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20</a:t>
            </a:fld>
            <a:r>
              <a:rPr lang="de-CH" smtClean="0"/>
              <a:t>, </a:t>
            </a:r>
            <a:fld id="{0483D060-B025-4ACE-962A-23BAB8DEC0FD}" type="datetime1">
              <a:rPr lang="de-CH" smtClean="0"/>
              <a:pPr>
                <a:defRPr/>
              </a:pPr>
              <a:t>10.11.2014</a:t>
            </a:fld>
            <a:endParaRPr lang="de-CH" dirty="0"/>
          </a:p>
        </p:txBody>
      </p:sp>
      <p:sp>
        <p:nvSpPr>
          <p:cNvPr id="5" name="Oval 56"/>
          <p:cNvSpPr>
            <a:spLocks noChangeArrowheads="1"/>
          </p:cNvSpPr>
          <p:nvPr/>
        </p:nvSpPr>
        <p:spPr bwMode="auto">
          <a:xfrm>
            <a:off x="2689225" y="2994025"/>
            <a:ext cx="3744913" cy="2017713"/>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0975" indent="-180975"/>
            <a:r>
              <a:rPr lang="de-CH" b="1" dirty="0"/>
              <a:t>Hochschule </a:t>
            </a:r>
            <a:r>
              <a:rPr lang="de-CH" b="1" dirty="0" smtClean="0"/>
              <a:t>Luzern</a:t>
            </a:r>
          </a:p>
          <a:p>
            <a:pPr marL="180975" indent="-180975"/>
            <a:r>
              <a:rPr lang="de-CH" b="1" dirty="0" smtClean="0"/>
              <a:t>Wirtschaft</a:t>
            </a:r>
            <a:endParaRPr lang="de-CH" b="1" dirty="0"/>
          </a:p>
          <a:p>
            <a:pPr marL="180975" indent="-180975"/>
            <a:endParaRPr lang="de-CH" sz="1000" b="1" dirty="0"/>
          </a:p>
          <a:p>
            <a:pPr marL="180975" indent="-180975">
              <a:buFont typeface="Wingdings" pitchFamily="2" charset="2"/>
              <a:buChar char="§"/>
            </a:pPr>
            <a:r>
              <a:rPr lang="de-CH" sz="1000" b="1" dirty="0"/>
              <a:t>Bachelor- und Master-Ausbildung</a:t>
            </a:r>
          </a:p>
          <a:p>
            <a:pPr marL="180975" indent="-180975">
              <a:buFont typeface="Wingdings" pitchFamily="2" charset="2"/>
              <a:buChar char="§"/>
            </a:pPr>
            <a:r>
              <a:rPr lang="de-CH" sz="1000" b="1" dirty="0"/>
              <a:t>Weiterbildung</a:t>
            </a:r>
          </a:p>
          <a:p>
            <a:pPr marL="180975" indent="-180975">
              <a:buFont typeface="Wingdings" pitchFamily="2" charset="2"/>
              <a:buChar char="§"/>
            </a:pPr>
            <a:r>
              <a:rPr lang="de-CH" sz="1000" b="1" dirty="0"/>
              <a:t>Anwendungsorientierte </a:t>
            </a:r>
            <a:br>
              <a:rPr lang="de-CH" sz="1000" b="1" dirty="0"/>
            </a:br>
            <a:r>
              <a:rPr lang="de-CH" sz="1000" b="1" dirty="0"/>
              <a:t>Forschung &amp; Entwicklung</a:t>
            </a:r>
          </a:p>
          <a:p>
            <a:pPr marL="180975" indent="-180975">
              <a:buFont typeface="Wingdings" pitchFamily="2" charset="2"/>
              <a:buChar char="§"/>
            </a:pPr>
            <a:r>
              <a:rPr lang="de-CH" sz="1000" b="1" dirty="0"/>
              <a:t>Dienstleistungen an Dritte</a:t>
            </a:r>
          </a:p>
        </p:txBody>
      </p:sp>
      <p:sp>
        <p:nvSpPr>
          <p:cNvPr id="6" name="Oval 57"/>
          <p:cNvSpPr>
            <a:spLocks noChangeArrowheads="1"/>
          </p:cNvSpPr>
          <p:nvPr/>
        </p:nvSpPr>
        <p:spPr bwMode="auto">
          <a:xfrm>
            <a:off x="1439863" y="1916113"/>
            <a:ext cx="1979612"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a:t>Magnet für </a:t>
            </a:r>
          </a:p>
          <a:p>
            <a:r>
              <a:rPr lang="de-CH" sz="900" b="1"/>
              <a:t>Fachleute aus der </a:t>
            </a:r>
          </a:p>
          <a:p>
            <a:r>
              <a:rPr lang="de-CH" sz="900" b="1"/>
              <a:t>ganzen Schweiz</a:t>
            </a:r>
          </a:p>
        </p:txBody>
      </p:sp>
      <p:sp>
        <p:nvSpPr>
          <p:cNvPr id="7" name="Oval 58"/>
          <p:cNvSpPr>
            <a:spLocks noChangeArrowheads="1"/>
          </p:cNvSpPr>
          <p:nvPr/>
        </p:nvSpPr>
        <p:spPr bwMode="auto">
          <a:xfrm>
            <a:off x="162676" y="3284538"/>
            <a:ext cx="1979613" cy="863600"/>
          </a:xfrm>
          <a:prstGeom prst="ellipse">
            <a:avLst/>
          </a:prstGeom>
          <a:solidFill>
            <a:srgbClr val="9AD4F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dirty="0"/>
              <a:t>Positionierung </a:t>
            </a:r>
            <a:r>
              <a:rPr lang="de-CH" sz="900" b="1" dirty="0" smtClean="0"/>
              <a:t>der</a:t>
            </a:r>
          </a:p>
          <a:p>
            <a:r>
              <a:rPr lang="de-CH" sz="900" b="1" dirty="0" smtClean="0"/>
              <a:t>Zentralschweiz als </a:t>
            </a:r>
          </a:p>
          <a:p>
            <a:r>
              <a:rPr lang="de-CH" sz="900" b="1" dirty="0" smtClean="0"/>
              <a:t>innovative Wirtschafts-</a:t>
            </a:r>
          </a:p>
          <a:p>
            <a:r>
              <a:rPr lang="de-CH" sz="900" b="1" dirty="0" smtClean="0"/>
              <a:t>Region</a:t>
            </a:r>
            <a:endParaRPr lang="de-CH" sz="900" b="1" dirty="0"/>
          </a:p>
        </p:txBody>
      </p:sp>
      <p:sp>
        <p:nvSpPr>
          <p:cNvPr id="8" name="Oval 59"/>
          <p:cNvSpPr>
            <a:spLocks noChangeArrowheads="1"/>
          </p:cNvSpPr>
          <p:nvPr/>
        </p:nvSpPr>
        <p:spPr bwMode="auto">
          <a:xfrm>
            <a:off x="1187450" y="5037138"/>
            <a:ext cx="1979613"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dirty="0" smtClean="0"/>
              <a:t>138 </a:t>
            </a:r>
            <a:r>
              <a:rPr lang="de-CH" sz="900" b="1" dirty="0"/>
              <a:t>Forschungs-</a:t>
            </a:r>
          </a:p>
          <a:p>
            <a:r>
              <a:rPr lang="de-CH" sz="900" b="1" dirty="0" err="1"/>
              <a:t>projekte</a:t>
            </a:r>
            <a:r>
              <a:rPr lang="de-CH" sz="900" b="1" dirty="0"/>
              <a:t> im Auftrag von</a:t>
            </a:r>
          </a:p>
          <a:p>
            <a:r>
              <a:rPr lang="de-CH" sz="900" b="1" dirty="0"/>
              <a:t>Unternehmungen</a:t>
            </a:r>
            <a:br>
              <a:rPr lang="de-CH" sz="900" b="1" dirty="0"/>
            </a:br>
            <a:r>
              <a:rPr lang="de-CH" sz="900" b="1" dirty="0"/>
              <a:t>und Institutionen</a:t>
            </a:r>
          </a:p>
        </p:txBody>
      </p:sp>
      <p:sp>
        <p:nvSpPr>
          <p:cNvPr id="9" name="Oval 60"/>
          <p:cNvSpPr>
            <a:spLocks noChangeArrowheads="1"/>
          </p:cNvSpPr>
          <p:nvPr/>
        </p:nvSpPr>
        <p:spPr bwMode="auto">
          <a:xfrm>
            <a:off x="3635375" y="5518150"/>
            <a:ext cx="1979613"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a:t>Daten und </a:t>
            </a:r>
          </a:p>
          <a:p>
            <a:r>
              <a:rPr lang="de-CH" sz="900" b="1"/>
              <a:t>Entscheidungsgrund-</a:t>
            </a:r>
            <a:br>
              <a:rPr lang="de-CH" sz="900" b="1"/>
            </a:br>
            <a:r>
              <a:rPr lang="de-CH" sz="900" b="1"/>
              <a:t>lagen für öffentliche</a:t>
            </a:r>
          </a:p>
          <a:p>
            <a:r>
              <a:rPr lang="de-CH" sz="900" b="1"/>
              <a:t>Hand</a:t>
            </a:r>
          </a:p>
        </p:txBody>
      </p:sp>
      <p:sp>
        <p:nvSpPr>
          <p:cNvPr id="10" name="Oval 61"/>
          <p:cNvSpPr>
            <a:spLocks noChangeArrowheads="1"/>
          </p:cNvSpPr>
          <p:nvPr/>
        </p:nvSpPr>
        <p:spPr bwMode="auto">
          <a:xfrm>
            <a:off x="5949950" y="5332413"/>
            <a:ext cx="1979613"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dirty="0"/>
              <a:t>Attraktive Weiter-</a:t>
            </a:r>
          </a:p>
          <a:p>
            <a:r>
              <a:rPr lang="de-CH" sz="900" b="1" dirty="0" err="1" smtClean="0"/>
              <a:t>bildungsangebote</a:t>
            </a:r>
            <a:endParaRPr lang="de-CH" sz="800" b="1" dirty="0"/>
          </a:p>
        </p:txBody>
      </p:sp>
      <p:sp>
        <p:nvSpPr>
          <p:cNvPr id="11" name="Oval 62"/>
          <p:cNvSpPr>
            <a:spLocks noChangeArrowheads="1"/>
          </p:cNvSpPr>
          <p:nvPr/>
        </p:nvSpPr>
        <p:spPr bwMode="auto">
          <a:xfrm>
            <a:off x="6840538" y="3933825"/>
            <a:ext cx="1979612"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dirty="0"/>
              <a:t>Synergien mit </a:t>
            </a:r>
            <a:br>
              <a:rPr lang="de-CH" sz="900" b="1" dirty="0"/>
            </a:br>
            <a:r>
              <a:rPr lang="de-CH" sz="900" b="1" dirty="0"/>
              <a:t>diversen Luzerner</a:t>
            </a:r>
          </a:p>
          <a:p>
            <a:r>
              <a:rPr lang="de-CH" sz="900" b="1" dirty="0" smtClean="0"/>
              <a:t>Foren und Kongressen</a:t>
            </a:r>
            <a:endParaRPr lang="de-CH" sz="900" b="1" dirty="0"/>
          </a:p>
        </p:txBody>
      </p:sp>
      <p:sp>
        <p:nvSpPr>
          <p:cNvPr id="12" name="Oval 63"/>
          <p:cNvSpPr>
            <a:spLocks noChangeArrowheads="1"/>
          </p:cNvSpPr>
          <p:nvPr/>
        </p:nvSpPr>
        <p:spPr bwMode="auto">
          <a:xfrm>
            <a:off x="6372225" y="2133600"/>
            <a:ext cx="1979613"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dirty="0" smtClean="0"/>
              <a:t>Über 300 attraktive</a:t>
            </a:r>
            <a:r>
              <a:rPr lang="de-CH" sz="900" b="1" dirty="0"/>
              <a:t>,</a:t>
            </a:r>
            <a:br>
              <a:rPr lang="de-CH" sz="900" b="1" dirty="0"/>
            </a:br>
            <a:r>
              <a:rPr lang="de-CH" sz="900" b="1" dirty="0"/>
              <a:t>wertschöpfungs-</a:t>
            </a:r>
            <a:br>
              <a:rPr lang="de-CH" sz="900" b="1" dirty="0"/>
            </a:br>
            <a:r>
              <a:rPr lang="de-CH" sz="900" b="1" dirty="0"/>
              <a:t>intensive Arbeitsplätze</a:t>
            </a:r>
          </a:p>
        </p:txBody>
      </p:sp>
      <p:sp>
        <p:nvSpPr>
          <p:cNvPr id="13" name="Oval 64"/>
          <p:cNvSpPr>
            <a:spLocks noChangeArrowheads="1"/>
          </p:cNvSpPr>
          <p:nvPr/>
        </p:nvSpPr>
        <p:spPr bwMode="auto">
          <a:xfrm>
            <a:off x="4067175" y="1557338"/>
            <a:ext cx="1979613" cy="863600"/>
          </a:xfrm>
          <a:prstGeom prst="ellipse">
            <a:avLst/>
          </a:prstGeom>
          <a:solidFill>
            <a:srgbClr val="9AD4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sz="900" b="1" dirty="0"/>
              <a:t>Praxisorientierte</a:t>
            </a:r>
          </a:p>
          <a:p>
            <a:r>
              <a:rPr lang="de-CH" sz="900" b="1" dirty="0" smtClean="0"/>
              <a:t>Ausbildung für rund </a:t>
            </a:r>
          </a:p>
          <a:p>
            <a:r>
              <a:rPr lang="de-CH" sz="900" b="1" dirty="0" smtClean="0"/>
              <a:t>2000 Studierende</a:t>
            </a:r>
            <a:endParaRPr lang="de-CH" sz="900" b="1" dirty="0"/>
          </a:p>
        </p:txBody>
      </p:sp>
      <p:sp>
        <p:nvSpPr>
          <p:cNvPr id="14" name="Line 65"/>
          <p:cNvSpPr>
            <a:spLocks noChangeShapeType="1"/>
          </p:cNvSpPr>
          <p:nvPr/>
        </p:nvSpPr>
        <p:spPr bwMode="auto">
          <a:xfrm rot="19729262" flipV="1">
            <a:off x="3089275" y="2476500"/>
            <a:ext cx="1588" cy="941388"/>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5" name="Line 66"/>
          <p:cNvSpPr>
            <a:spLocks noChangeShapeType="1"/>
          </p:cNvSpPr>
          <p:nvPr/>
        </p:nvSpPr>
        <p:spPr bwMode="auto">
          <a:xfrm rot="2925455" flipH="1" flipV="1">
            <a:off x="6374607" y="2639218"/>
            <a:ext cx="0" cy="1147763"/>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6" name="Line 67"/>
          <p:cNvSpPr>
            <a:spLocks noChangeShapeType="1"/>
          </p:cNvSpPr>
          <p:nvPr/>
        </p:nvSpPr>
        <p:spPr bwMode="auto">
          <a:xfrm rot="18605753" flipH="1">
            <a:off x="6149976" y="4451350"/>
            <a:ext cx="68262" cy="1195387"/>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7" name="Line 68"/>
          <p:cNvSpPr>
            <a:spLocks noChangeShapeType="1"/>
          </p:cNvSpPr>
          <p:nvPr/>
        </p:nvSpPr>
        <p:spPr bwMode="auto">
          <a:xfrm rot="21214288" flipH="1">
            <a:off x="4567238" y="4797425"/>
            <a:ext cx="57150" cy="865188"/>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8" name="Line 69"/>
          <p:cNvSpPr>
            <a:spLocks noChangeShapeType="1"/>
          </p:cNvSpPr>
          <p:nvPr/>
        </p:nvSpPr>
        <p:spPr bwMode="auto">
          <a:xfrm rot="6577762" flipH="1" flipV="1">
            <a:off x="6582569" y="3794919"/>
            <a:ext cx="84137" cy="936625"/>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9" name="Line 70"/>
          <p:cNvSpPr>
            <a:spLocks noChangeShapeType="1"/>
          </p:cNvSpPr>
          <p:nvPr/>
        </p:nvSpPr>
        <p:spPr bwMode="auto">
          <a:xfrm rot="-4694476" flipH="1" flipV="1">
            <a:off x="2387599" y="3259740"/>
            <a:ext cx="84138" cy="936625"/>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 name="Line 71"/>
          <p:cNvSpPr>
            <a:spLocks noChangeShapeType="1"/>
          </p:cNvSpPr>
          <p:nvPr/>
        </p:nvSpPr>
        <p:spPr bwMode="auto">
          <a:xfrm rot="826082" flipH="1" flipV="1">
            <a:off x="4910138" y="2274888"/>
            <a:ext cx="87312" cy="865187"/>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1" name="Line 72"/>
          <p:cNvSpPr>
            <a:spLocks noChangeShapeType="1"/>
          </p:cNvSpPr>
          <p:nvPr/>
        </p:nvSpPr>
        <p:spPr bwMode="auto">
          <a:xfrm rot="-7549945" flipH="1" flipV="1">
            <a:off x="2767013" y="4329112"/>
            <a:ext cx="71438" cy="1008063"/>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Tree>
    <p:extLst>
      <p:ext uri="{BB962C8B-B14F-4D97-AF65-F5344CB8AC3E}">
        <p14:creationId xmlns:p14="http://schemas.microsoft.com/office/powerpoint/2010/main" val="192414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ild Eingang 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717550" y="2508250"/>
            <a:ext cx="5541963" cy="3598863"/>
          </a:xfrm>
          <a:prstGeom prst="rect">
            <a:avLst/>
          </a:prstGeom>
          <a:solidFill>
            <a:srgbClr val="008BC8">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144000"/>
          <a:lstStyle/>
          <a:p>
            <a:pPr>
              <a:lnSpc>
                <a:spcPts val="2600"/>
              </a:lnSpc>
            </a:pPr>
            <a:r>
              <a:rPr lang="de-DE" sz="2000" b="1">
                <a:solidFill>
                  <a:schemeClr val="bg1"/>
                </a:solidFill>
              </a:rPr>
              <a:t>Besten Dank für Ihre </a:t>
            </a:r>
          </a:p>
          <a:p>
            <a:pPr>
              <a:lnSpc>
                <a:spcPts val="2600"/>
              </a:lnSpc>
            </a:pPr>
            <a:r>
              <a:rPr lang="de-DE" sz="2000" b="1">
                <a:solidFill>
                  <a:schemeClr val="bg1"/>
                </a:solidFill>
              </a:rPr>
              <a:t>Aufmerksamkeit!</a:t>
            </a:r>
          </a:p>
          <a:p>
            <a:pPr>
              <a:lnSpc>
                <a:spcPts val="2600"/>
              </a:lnSpc>
            </a:pPr>
            <a:endParaRPr lang="de-DE" sz="2000" b="1">
              <a:solidFill>
                <a:schemeClr val="bg1"/>
              </a:solidFill>
            </a:endParaRPr>
          </a:p>
          <a:p>
            <a:pPr>
              <a:lnSpc>
                <a:spcPct val="125000"/>
              </a:lnSpc>
              <a:spcBef>
                <a:spcPct val="50000"/>
              </a:spcBef>
            </a:pPr>
            <a:endParaRPr lang="de-DE" sz="2000" b="1">
              <a:solidFill>
                <a:schemeClr val="bg1"/>
              </a:solidFill>
            </a:endParaRPr>
          </a:p>
          <a:p>
            <a:pPr>
              <a:lnSpc>
                <a:spcPct val="125000"/>
              </a:lnSpc>
              <a:spcBef>
                <a:spcPct val="50000"/>
              </a:spcBef>
            </a:pPr>
            <a:endParaRPr lang="de-DE" sz="2000" b="1" i="1">
              <a:solidFill>
                <a:schemeClr val="bg1"/>
              </a:solidFill>
            </a:endParaRPr>
          </a:p>
        </p:txBody>
      </p:sp>
      <p:sp>
        <p:nvSpPr>
          <p:cNvPr id="16388" name="Rectangle 4"/>
          <p:cNvSpPr>
            <a:spLocks noChangeArrowheads="1"/>
          </p:cNvSpPr>
          <p:nvPr/>
        </p:nvSpPr>
        <p:spPr bwMode="auto">
          <a:xfrm>
            <a:off x="6361113" y="2508250"/>
            <a:ext cx="2782887" cy="3598863"/>
          </a:xfrm>
          <a:prstGeom prst="rect">
            <a:avLst/>
          </a:prstGeom>
          <a:solidFill>
            <a:srgbClr val="008BC8">
              <a:alpha val="3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4000" tIns="144000"/>
          <a:lstStyle/>
          <a:p>
            <a:pPr>
              <a:lnSpc>
                <a:spcPts val="2600"/>
              </a:lnSpc>
            </a:pPr>
            <a:endParaRPr lang="de-DE" sz="1800" b="1" baseline="30000">
              <a:solidFill>
                <a:srgbClr val="400024"/>
              </a:solidFill>
              <a:latin typeface="Arial" charset="0"/>
            </a:endParaRPr>
          </a:p>
        </p:txBody>
      </p:sp>
    </p:spTree>
    <p:extLst>
      <p:ext uri="{BB962C8B-B14F-4D97-AF65-F5344CB8AC3E}">
        <p14:creationId xmlns:p14="http://schemas.microsoft.com/office/powerpoint/2010/main" val="661739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CH" dirty="0">
                <a:solidFill>
                  <a:srgbClr val="CFD500"/>
                </a:solidFill>
                <a:latin typeface="Verdana" pitchFamily="34" charset="0"/>
              </a:rPr>
              <a:t>Hochschule Luzern – Wirtschaft: Facts &amp; </a:t>
            </a:r>
            <a:r>
              <a:rPr lang="de-CH" dirty="0" err="1">
                <a:solidFill>
                  <a:srgbClr val="CFD500"/>
                </a:solidFill>
                <a:latin typeface="Verdana" pitchFamily="34" charset="0"/>
              </a:rPr>
              <a:t>Figures</a:t>
            </a:r>
            <a:r>
              <a:rPr lang="de-CH" dirty="0">
                <a:solidFill>
                  <a:srgbClr val="CFD500"/>
                </a:solidFill>
                <a:latin typeface="Verdana" pitchFamily="34" charset="0"/>
              </a:rPr>
              <a:t> </a:t>
            </a:r>
            <a:r>
              <a:rPr lang="de-CH" dirty="0" smtClean="0">
                <a:solidFill>
                  <a:srgbClr val="CFD500"/>
                </a:solidFill>
                <a:latin typeface="Verdana" pitchFamily="34" charset="0"/>
              </a:rPr>
              <a:t>2013</a:t>
            </a:r>
            <a:endParaRPr lang="de-CH" altLang="de-DE" dirty="0" smtClean="0"/>
          </a:p>
        </p:txBody>
      </p:sp>
      <p:sp>
        <p:nvSpPr>
          <p:cNvPr id="4099" name="Content Placeholder 2"/>
          <p:cNvSpPr>
            <a:spLocks noGrp="1"/>
          </p:cNvSpPr>
          <p:nvPr>
            <p:ph idx="1"/>
          </p:nvPr>
        </p:nvSpPr>
        <p:spPr>
          <a:xfrm>
            <a:off x="647700" y="1798638"/>
            <a:ext cx="8169275" cy="4654698"/>
          </a:xfrm>
        </p:spPr>
        <p:txBody>
          <a:bodyPr>
            <a:normAutofit/>
          </a:bodyPr>
          <a:lstStyle/>
          <a:p>
            <a:pPr marL="0" indent="0" eaLnBrk="1" hangingPunct="1">
              <a:buNone/>
            </a:pPr>
            <a:r>
              <a:rPr lang="de-CH" dirty="0" smtClean="0">
                <a:latin typeface="Verdana" panose="020B0604030504040204" pitchFamily="34" charset="0"/>
                <a:ea typeface="Verdana" panose="020B0604030504040204" pitchFamily="34" charset="0"/>
                <a:cs typeface="Verdana" panose="020B0604030504040204" pitchFamily="34" charset="0"/>
              </a:rPr>
              <a:t>- Mehr als 40 Jahre Erfahrung (gegründet 1971)</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- 5 Institute</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buNone/>
            </a:pPr>
            <a:r>
              <a:rPr lang="de-DE" dirty="0" smtClean="0">
                <a:latin typeface="Verdana" pitchFamily="34" charset="0"/>
                <a:ea typeface="Verdana" pitchFamily="34" charset="0"/>
                <a:cs typeface="Verdana" pitchFamily="34" charset="0"/>
              </a:rPr>
              <a:t>- 64.1 Mio. CHF Nettoerlös = rund ¼ des Nettoerlöses der Hochschule Luzern (234.2 Mio. CHF)</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r>
              <a:rPr lang="de-DE" dirty="0" smtClean="0">
                <a:latin typeface="Verdana" pitchFamily="34" charset="0"/>
                <a:ea typeface="Verdana" pitchFamily="34" charset="0"/>
                <a:cs typeface="Verdana" pitchFamily="34" charset="0"/>
              </a:rPr>
              <a:t>4 Leistungsbereiche: Ausbildung, Weiterbildung, anwendungsorientierte Forschung &amp; Entwicklung, Dienstleistungen</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- 3 Bachelor-Studiengänge</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r>
              <a:rPr lang="de-DE" dirty="0" smtClean="0">
                <a:latin typeface="Verdana" pitchFamily="34" charset="0"/>
                <a:ea typeface="Verdana" pitchFamily="34" charset="0"/>
                <a:cs typeface="Verdana" pitchFamily="34" charset="0"/>
              </a:rPr>
              <a:t>4 Master-Studiengänge</a:t>
            </a:r>
          </a:p>
          <a:p>
            <a:pPr marL="0" indent="0" eaLnBrk="1" hangingPunct="1">
              <a:buNone/>
            </a:pPr>
            <a:endParaRPr lang="de-DE" dirty="0" smtClean="0">
              <a:latin typeface="Verdana" pitchFamily="34" charset="0"/>
              <a:ea typeface="Verdana" pitchFamily="34" charset="0"/>
              <a:cs typeface="Verdana" pitchFamily="34" charset="0"/>
            </a:endParaRPr>
          </a:p>
          <a:p>
            <a:pPr eaLnBrk="1" hangingPunct="1"/>
            <a:r>
              <a:rPr lang="de-DE" dirty="0" smtClean="0">
                <a:latin typeface="Verdana" pitchFamily="34" charset="0"/>
                <a:ea typeface="Verdana" pitchFamily="34" charset="0"/>
                <a:cs typeface="Verdana" pitchFamily="34" charset="0"/>
              </a:rPr>
              <a:t>1989 Bachelor- und Master-Studierende</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- 328 Mitarbeitende (ab 20 Prozent-Arbeitspensum)</a:t>
            </a:r>
          </a:p>
        </p:txBody>
      </p:sp>
      <p:sp>
        <p:nvSpPr>
          <p:cNvPr id="4100" name="Slide Number Placeholder 3"/>
          <p:cNvSpPr>
            <a:spLocks noGrp="1"/>
          </p:cNvSpPr>
          <p:nvPr>
            <p:ph type="sldNum" sz="quarter" idx="10"/>
            <p:custDataLst>
              <p:tags r:id="rId1"/>
            </p:custDataLst>
          </p:nvPr>
        </p:nvSpPr>
        <p:spPr>
          <a:noFill/>
        </p:spPr>
        <p:txBody>
          <a:bodyPr/>
          <a:lstStyle>
            <a:lvl1pPr eaLnBrk="0" hangingPunct="0">
              <a:buChar char="-"/>
              <a:defRPr sz="1600">
                <a:solidFill>
                  <a:schemeClr val="tx1"/>
                </a:solidFill>
                <a:latin typeface="Verdana" pitchFamily="34" charset="0"/>
              </a:defRPr>
            </a:lvl1pPr>
            <a:lvl2pPr marL="742950" indent="-285750" eaLnBrk="0" hangingPunct="0">
              <a:buChar char="-"/>
              <a:defRPr sz="1600">
                <a:solidFill>
                  <a:schemeClr val="tx1"/>
                </a:solidFill>
                <a:latin typeface="Verdana" pitchFamily="34" charset="0"/>
              </a:defRPr>
            </a:lvl2pPr>
            <a:lvl3pPr marL="1143000" indent="-228600" eaLnBrk="0" hangingPunct="0">
              <a:buChar char="-"/>
              <a:defRPr sz="1600">
                <a:solidFill>
                  <a:schemeClr val="tx1"/>
                </a:solidFill>
                <a:latin typeface="Verdana" pitchFamily="34" charset="0"/>
              </a:defRPr>
            </a:lvl3pPr>
            <a:lvl4pPr marL="1600200" indent="-228600" eaLnBrk="0" hangingPunct="0">
              <a:buChar char="-"/>
              <a:defRPr sz="1600">
                <a:solidFill>
                  <a:schemeClr val="tx1"/>
                </a:solidFill>
                <a:latin typeface="Verdana" pitchFamily="34" charset="0"/>
              </a:defRPr>
            </a:lvl4pPr>
            <a:lvl5pPr marL="2057400" indent="-228600" eaLnBrk="0" hangingPunct="0">
              <a:buChar char="-"/>
              <a:defRPr sz="1600">
                <a:solidFill>
                  <a:schemeClr val="tx1"/>
                </a:solidFill>
                <a:latin typeface="Verdana" pitchFamily="34" charset="0"/>
              </a:defRPr>
            </a:lvl5pPr>
            <a:lvl6pPr marL="2514600" indent="-228600" eaLnBrk="0" fontAlgn="base" hangingPunct="0">
              <a:spcBef>
                <a:spcPct val="0"/>
              </a:spcBef>
              <a:spcAft>
                <a:spcPct val="0"/>
              </a:spcAft>
              <a:buChar char="-"/>
              <a:defRPr sz="1600">
                <a:solidFill>
                  <a:schemeClr val="tx1"/>
                </a:solidFill>
                <a:latin typeface="Verdana" pitchFamily="34" charset="0"/>
              </a:defRPr>
            </a:lvl6pPr>
            <a:lvl7pPr marL="2971800" indent="-228600" eaLnBrk="0" fontAlgn="base" hangingPunct="0">
              <a:spcBef>
                <a:spcPct val="0"/>
              </a:spcBef>
              <a:spcAft>
                <a:spcPct val="0"/>
              </a:spcAft>
              <a:buChar char="-"/>
              <a:defRPr sz="1600">
                <a:solidFill>
                  <a:schemeClr val="tx1"/>
                </a:solidFill>
                <a:latin typeface="Verdana" pitchFamily="34" charset="0"/>
              </a:defRPr>
            </a:lvl7pPr>
            <a:lvl8pPr marL="3429000" indent="-228600" eaLnBrk="0" fontAlgn="base" hangingPunct="0">
              <a:spcBef>
                <a:spcPct val="0"/>
              </a:spcBef>
              <a:spcAft>
                <a:spcPct val="0"/>
              </a:spcAft>
              <a:buChar char="-"/>
              <a:defRPr sz="1600">
                <a:solidFill>
                  <a:schemeClr val="tx1"/>
                </a:solidFill>
                <a:latin typeface="Verdana" pitchFamily="34" charset="0"/>
              </a:defRPr>
            </a:lvl8pPr>
            <a:lvl9pPr marL="3886200" indent="-228600" eaLnBrk="0" fontAlgn="base" hangingPunct="0">
              <a:spcBef>
                <a:spcPct val="0"/>
              </a:spcBef>
              <a:spcAft>
                <a:spcPct val="0"/>
              </a:spcAft>
              <a:buChar char="-"/>
              <a:defRPr sz="1600">
                <a:solidFill>
                  <a:schemeClr val="tx1"/>
                </a:solidFill>
                <a:latin typeface="Verdana" pitchFamily="34" charset="0"/>
              </a:defRPr>
            </a:lvl9pPr>
          </a:lstStyle>
          <a:p>
            <a:pPr eaLnBrk="1" hangingPunct="1">
              <a:buFontTx/>
              <a:buNone/>
            </a:pPr>
            <a:fld id="{2C8BB236-2016-42F8-B0B7-507B626415BA}" type="slidenum">
              <a:rPr lang="de-CH" altLang="de-DE" sz="700" smtClean="0"/>
              <a:pPr eaLnBrk="1" hangingPunct="1">
                <a:buFontTx/>
                <a:buNone/>
              </a:pPr>
              <a:t>3</a:t>
            </a:fld>
            <a:r>
              <a:rPr lang="de-CH" altLang="de-DE" sz="700" dirty="0" smtClean="0"/>
              <a:t>, </a:t>
            </a:r>
            <a:fld id="{62AA98DC-CEF5-4DDC-91B3-1380031B0AC3}" type="datetime1">
              <a:rPr lang="de-CH" altLang="de-DE" sz="700" smtClean="0"/>
              <a:pPr eaLnBrk="1" hangingPunct="1">
                <a:buFontTx/>
                <a:buNone/>
              </a:pPr>
              <a:t>10.11.2014</a:t>
            </a:fld>
            <a:endParaRPr lang="de-CH" altLang="de-DE" sz="7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Hochschule Luzern – Wirtschaft und andere Fachhochschulen mit einem Wirtschaftsangebot</a:t>
            </a:r>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4</a:t>
            </a:fld>
            <a:r>
              <a:rPr lang="de-CH" dirty="0" smtClean="0"/>
              <a:t>, </a:t>
            </a:r>
            <a:fld id="{0483D060-B025-4ACE-962A-23BAB8DEC0FD}" type="datetime1">
              <a:rPr lang="de-CH" smtClean="0"/>
              <a:pPr>
                <a:defRPr/>
              </a:pPr>
              <a:t>10.11.2014</a:t>
            </a:fld>
            <a:endParaRPr lang="de-CH" dirty="0"/>
          </a:p>
        </p:txBody>
      </p:sp>
      <p:grpSp>
        <p:nvGrpSpPr>
          <p:cNvPr id="5" name="Group 49"/>
          <p:cNvGrpSpPr>
            <a:grpSpLocks/>
          </p:cNvGrpSpPr>
          <p:nvPr/>
        </p:nvGrpSpPr>
        <p:grpSpPr bwMode="auto">
          <a:xfrm>
            <a:off x="713578" y="1479232"/>
            <a:ext cx="8493129" cy="4768856"/>
            <a:chOff x="476" y="982"/>
            <a:chExt cx="5350" cy="3004"/>
          </a:xfrm>
        </p:grpSpPr>
        <p:pic>
          <p:nvPicPr>
            <p:cNvPr id="6" name="Picture 25" descr="CH-Karte_oKre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 y="982"/>
              <a:ext cx="4493" cy="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26"/>
            <p:cNvSpPr>
              <a:spLocks noChangeArrowheads="1"/>
            </p:cNvSpPr>
            <p:nvPr/>
          </p:nvSpPr>
          <p:spPr bwMode="auto">
            <a:xfrm>
              <a:off x="2813" y="1264"/>
              <a:ext cx="435" cy="435"/>
            </a:xfrm>
            <a:prstGeom prst="ellipse">
              <a:avLst/>
            </a:prstGeom>
            <a:gradFill rotWithShape="1">
              <a:gsLst>
                <a:gs pos="0">
                  <a:srgbClr val="FFB3DD"/>
                </a:gs>
                <a:gs pos="100000">
                  <a:srgbClr val="E2007A"/>
                </a:gs>
              </a:gsLst>
              <a:lin ang="0" scaled="1"/>
            </a:gradFill>
            <a:ln>
              <a:noFill/>
            </a:ln>
            <a:effectLst/>
            <a:extLst>
              <a:ext uri="{91240B29-F687-4F45-9708-019B960494DF}">
                <a14:hiddenLine xmlns:a14="http://schemas.microsoft.com/office/drawing/2010/main" w="9525">
                  <a:solidFill>
                    <a:srgbClr val="E2007A"/>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8" name="Oval 34"/>
            <p:cNvSpPr>
              <a:spLocks noChangeArrowheads="1"/>
            </p:cNvSpPr>
            <p:nvPr/>
          </p:nvSpPr>
          <p:spPr bwMode="auto">
            <a:xfrm>
              <a:off x="4375" y="1252"/>
              <a:ext cx="454" cy="454"/>
            </a:xfrm>
            <a:prstGeom prst="ellipse">
              <a:avLst/>
            </a:prstGeom>
            <a:gradFill rotWithShape="1">
              <a:gsLst>
                <a:gs pos="0">
                  <a:srgbClr val="FFB3DD"/>
                </a:gs>
                <a:gs pos="100000">
                  <a:srgbClr val="E2007A"/>
                </a:gs>
              </a:gsLst>
              <a:lin ang="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9" name="Text Box 37"/>
            <p:cNvSpPr txBox="1">
              <a:spLocks noChangeArrowheads="1"/>
            </p:cNvSpPr>
            <p:nvPr/>
          </p:nvSpPr>
          <p:spPr bwMode="auto">
            <a:xfrm>
              <a:off x="4829" y="1080"/>
              <a:ext cx="997"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eaLnBrk="1" fontAlgn="base" hangingPunct="1">
                <a:spcBef>
                  <a:spcPct val="0"/>
                </a:spcBef>
                <a:spcAft>
                  <a:spcPct val="0"/>
                </a:spcAft>
              </a:pPr>
              <a:r>
                <a:rPr lang="de-CH" sz="800" dirty="0"/>
                <a:t>Anzahl </a:t>
              </a:r>
              <a:endParaRPr lang="de-CH" sz="800" dirty="0" smtClean="0"/>
            </a:p>
            <a:p>
              <a:pPr eaLnBrk="1" fontAlgn="base" hangingPunct="1">
                <a:spcBef>
                  <a:spcPct val="0"/>
                </a:spcBef>
                <a:spcAft>
                  <a:spcPct val="0"/>
                </a:spcAft>
              </a:pPr>
              <a:r>
                <a:rPr lang="de-CH" sz="800" dirty="0" smtClean="0"/>
                <a:t>Wirtschaftsstudierende</a:t>
              </a:r>
              <a:r>
                <a:rPr lang="de-CH" sz="800" dirty="0"/>
                <a:t>:</a:t>
              </a:r>
            </a:p>
            <a:p>
              <a:pPr eaLnBrk="1" fontAlgn="base" hangingPunct="1">
                <a:spcBef>
                  <a:spcPct val="0"/>
                </a:spcBef>
                <a:spcAft>
                  <a:spcPct val="0"/>
                </a:spcAft>
              </a:pPr>
              <a:endParaRPr lang="de-CH" sz="800" dirty="0" smtClean="0"/>
            </a:p>
            <a:p>
              <a:pPr eaLnBrk="1" hangingPunct="1"/>
              <a:r>
                <a:rPr lang="de-CH" sz="800" dirty="0" smtClean="0"/>
                <a:t>6</a:t>
              </a:r>
              <a:r>
                <a:rPr lang="de-CH" sz="800" dirty="0">
                  <a:latin typeface="Times New Roman"/>
                  <a:cs typeface="Times New Roman"/>
                </a:rPr>
                <a:t>ʼ</a:t>
              </a:r>
              <a:r>
                <a:rPr lang="de-CH" sz="800" dirty="0" smtClean="0"/>
                <a:t>000</a:t>
              </a:r>
              <a:endParaRPr lang="de-CH" sz="800" dirty="0"/>
            </a:p>
            <a:p>
              <a:pPr eaLnBrk="1" fontAlgn="base" hangingPunct="1">
                <a:spcBef>
                  <a:spcPct val="0"/>
                </a:spcBef>
                <a:spcAft>
                  <a:spcPct val="0"/>
                </a:spcAft>
              </a:pPr>
              <a:endParaRPr lang="de-CH" sz="500" dirty="0" smtClean="0"/>
            </a:p>
            <a:p>
              <a:pPr eaLnBrk="1" hangingPunct="1"/>
              <a:r>
                <a:rPr lang="de-CH" sz="800" dirty="0" smtClean="0"/>
                <a:t>4</a:t>
              </a:r>
              <a:r>
                <a:rPr lang="de-CH" sz="800" dirty="0">
                  <a:latin typeface="Times New Roman"/>
                  <a:cs typeface="Times New Roman"/>
                </a:rPr>
                <a:t>ʼ</a:t>
              </a:r>
              <a:r>
                <a:rPr lang="de-CH" sz="800" dirty="0" smtClean="0"/>
                <a:t>000</a:t>
              </a:r>
              <a:endParaRPr lang="de-CH" sz="800" dirty="0"/>
            </a:p>
            <a:p>
              <a:pPr eaLnBrk="1" fontAlgn="base" hangingPunct="1">
                <a:spcBef>
                  <a:spcPct val="0"/>
                </a:spcBef>
                <a:spcAft>
                  <a:spcPct val="0"/>
                </a:spcAft>
              </a:pPr>
              <a:endParaRPr lang="de-CH" sz="500" dirty="0"/>
            </a:p>
            <a:p>
              <a:pPr eaLnBrk="1" hangingPunct="1"/>
              <a:r>
                <a:rPr lang="de-CH" sz="800" dirty="0" smtClean="0"/>
                <a:t>2</a:t>
              </a:r>
              <a:r>
                <a:rPr lang="de-CH" sz="800" dirty="0">
                  <a:latin typeface="Times New Roman"/>
                  <a:cs typeface="Times New Roman"/>
                </a:rPr>
                <a:t>ʼ</a:t>
              </a:r>
              <a:r>
                <a:rPr lang="de-CH" sz="800" dirty="0" smtClean="0"/>
                <a:t>000</a:t>
              </a:r>
            </a:p>
          </p:txBody>
        </p:sp>
        <p:sp>
          <p:nvSpPr>
            <p:cNvPr id="10" name="Text Box 38"/>
            <p:cNvSpPr txBox="1">
              <a:spLocks noChangeArrowheads="1"/>
            </p:cNvSpPr>
            <p:nvPr/>
          </p:nvSpPr>
          <p:spPr bwMode="auto">
            <a:xfrm>
              <a:off x="2475" y="2119"/>
              <a:ext cx="72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eaLnBrk="1" fontAlgn="base" hangingPunct="1">
                <a:spcBef>
                  <a:spcPct val="0"/>
                </a:spcBef>
                <a:spcAft>
                  <a:spcPct val="0"/>
                </a:spcAft>
              </a:pPr>
              <a:r>
                <a:rPr lang="de-CH" sz="800" b="0"/>
                <a:t>Hochschule Luzern</a:t>
              </a:r>
            </a:p>
          </p:txBody>
        </p:sp>
        <p:sp>
          <p:nvSpPr>
            <p:cNvPr id="11" name="Text Box 39"/>
            <p:cNvSpPr txBox="1">
              <a:spLocks noChangeArrowheads="1"/>
            </p:cNvSpPr>
            <p:nvPr/>
          </p:nvSpPr>
          <p:spPr bwMode="auto">
            <a:xfrm>
              <a:off x="1709" y="2381"/>
              <a:ext cx="86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fontAlgn="base" hangingPunct="1">
                <a:spcBef>
                  <a:spcPct val="0"/>
                </a:spcBef>
                <a:spcAft>
                  <a:spcPct val="0"/>
                </a:spcAft>
              </a:pPr>
              <a:r>
                <a:rPr lang="de-CH" sz="800" b="0"/>
                <a:t>Berner Fach-</a:t>
              </a:r>
              <a:br>
                <a:rPr lang="de-CH" sz="800" b="0"/>
              </a:br>
              <a:r>
                <a:rPr lang="de-CH" sz="800" b="0"/>
                <a:t>hochschule (BFH) /</a:t>
              </a:r>
            </a:p>
            <a:p>
              <a:pPr algn="ctr" eaLnBrk="1" fontAlgn="base" hangingPunct="1">
                <a:spcBef>
                  <a:spcPct val="0"/>
                </a:spcBef>
                <a:spcAft>
                  <a:spcPct val="0"/>
                </a:spcAft>
              </a:pPr>
              <a:r>
                <a:rPr lang="de-CH" sz="800" b="0"/>
                <a:t>Haute école spécialisée</a:t>
              </a:r>
            </a:p>
            <a:p>
              <a:pPr algn="ctr" eaLnBrk="1" fontAlgn="base" hangingPunct="1">
                <a:spcBef>
                  <a:spcPct val="0"/>
                </a:spcBef>
                <a:spcAft>
                  <a:spcPct val="0"/>
                </a:spcAft>
              </a:pPr>
              <a:r>
                <a:rPr lang="de-CH" sz="800" b="0"/>
                <a:t>bernoise</a:t>
              </a:r>
            </a:p>
          </p:txBody>
        </p:sp>
        <p:sp>
          <p:nvSpPr>
            <p:cNvPr id="12" name="Text Box 40"/>
            <p:cNvSpPr txBox="1">
              <a:spLocks noChangeArrowheads="1"/>
            </p:cNvSpPr>
            <p:nvPr/>
          </p:nvSpPr>
          <p:spPr bwMode="auto">
            <a:xfrm>
              <a:off x="1973" y="1513"/>
              <a:ext cx="66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fontAlgn="base" hangingPunct="1">
                <a:spcBef>
                  <a:spcPct val="0"/>
                </a:spcBef>
                <a:spcAft>
                  <a:spcPct val="0"/>
                </a:spcAft>
              </a:pPr>
              <a:r>
                <a:rPr lang="de-CH" sz="800" b="0"/>
                <a:t>Fachhochschule</a:t>
              </a:r>
            </a:p>
            <a:p>
              <a:pPr algn="ctr" eaLnBrk="1" fontAlgn="base" hangingPunct="1">
                <a:spcBef>
                  <a:spcPct val="0"/>
                </a:spcBef>
                <a:spcAft>
                  <a:spcPct val="0"/>
                </a:spcAft>
              </a:pPr>
              <a:r>
                <a:rPr lang="de-CH" sz="800" b="0"/>
                <a:t>Nordwestschweiz</a:t>
              </a:r>
            </a:p>
            <a:p>
              <a:pPr algn="ctr" eaLnBrk="1" fontAlgn="base" hangingPunct="1">
                <a:spcBef>
                  <a:spcPct val="0"/>
                </a:spcBef>
                <a:spcAft>
                  <a:spcPct val="0"/>
                </a:spcAft>
              </a:pPr>
              <a:r>
                <a:rPr lang="de-CH" sz="800" b="0"/>
                <a:t>(FHNW)</a:t>
              </a:r>
            </a:p>
          </p:txBody>
        </p:sp>
        <p:sp>
          <p:nvSpPr>
            <p:cNvPr id="13" name="Text Box 41"/>
            <p:cNvSpPr txBox="1">
              <a:spLocks noChangeArrowheads="1"/>
            </p:cNvSpPr>
            <p:nvPr/>
          </p:nvSpPr>
          <p:spPr bwMode="auto">
            <a:xfrm>
              <a:off x="3418" y="2255"/>
              <a:ext cx="68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fontAlgn="base" hangingPunct="1">
                <a:spcBef>
                  <a:spcPct val="0"/>
                </a:spcBef>
                <a:spcAft>
                  <a:spcPct val="0"/>
                </a:spcAft>
              </a:pPr>
              <a:r>
                <a:rPr lang="de-CH" sz="800" b="0"/>
                <a:t>Fachhochschule</a:t>
              </a:r>
            </a:p>
            <a:p>
              <a:pPr algn="ctr" eaLnBrk="1" fontAlgn="base" hangingPunct="1">
                <a:spcBef>
                  <a:spcPct val="0"/>
                </a:spcBef>
                <a:spcAft>
                  <a:spcPct val="0"/>
                </a:spcAft>
              </a:pPr>
              <a:r>
                <a:rPr lang="de-CH" sz="800" b="0"/>
                <a:t>Ostschweiz (FHO)</a:t>
              </a:r>
            </a:p>
          </p:txBody>
        </p:sp>
        <p:sp>
          <p:nvSpPr>
            <p:cNvPr id="14" name="Text Box 42"/>
            <p:cNvSpPr txBox="1">
              <a:spLocks noChangeArrowheads="1"/>
            </p:cNvSpPr>
            <p:nvPr/>
          </p:nvSpPr>
          <p:spPr bwMode="auto">
            <a:xfrm>
              <a:off x="2740" y="1706"/>
              <a:ext cx="6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fontAlgn="base" hangingPunct="1">
                <a:spcBef>
                  <a:spcPct val="0"/>
                </a:spcBef>
                <a:spcAft>
                  <a:spcPct val="0"/>
                </a:spcAft>
              </a:pPr>
              <a:r>
                <a:rPr lang="de-CH" sz="800" b="0" dirty="0"/>
                <a:t>Zürcher Fach-</a:t>
              </a:r>
              <a:br>
                <a:rPr lang="de-CH" sz="800" b="0" dirty="0"/>
              </a:br>
              <a:r>
                <a:rPr lang="de-CH" sz="800" b="0" dirty="0" err="1"/>
                <a:t>hochschule</a:t>
              </a:r>
              <a:r>
                <a:rPr lang="de-CH" sz="800" b="0" dirty="0"/>
                <a:t> (ZFH)</a:t>
              </a:r>
            </a:p>
          </p:txBody>
        </p:sp>
        <p:sp>
          <p:nvSpPr>
            <p:cNvPr id="15" name="Text Box 44"/>
            <p:cNvSpPr txBox="1">
              <a:spLocks noChangeArrowheads="1"/>
            </p:cNvSpPr>
            <p:nvPr/>
          </p:nvSpPr>
          <p:spPr bwMode="auto">
            <a:xfrm>
              <a:off x="748" y="2568"/>
              <a:ext cx="115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fontAlgn="base" hangingPunct="1">
                <a:spcBef>
                  <a:spcPct val="0"/>
                </a:spcBef>
                <a:spcAft>
                  <a:spcPct val="0"/>
                </a:spcAft>
              </a:pPr>
              <a:r>
                <a:rPr lang="de-CH" sz="800" b="0" dirty="0"/>
                <a:t>Haute </a:t>
              </a:r>
              <a:r>
                <a:rPr lang="de-CH" sz="800" b="0" dirty="0" err="1"/>
                <a:t>école</a:t>
              </a:r>
              <a:r>
                <a:rPr lang="de-CH" sz="800" b="0" dirty="0"/>
                <a:t> </a:t>
              </a:r>
              <a:r>
                <a:rPr lang="de-CH" sz="800" b="0" dirty="0" err="1"/>
                <a:t>spécialisée</a:t>
              </a:r>
              <a:r>
                <a:rPr lang="de-CH" sz="800" b="0" dirty="0"/>
                <a:t/>
              </a:r>
              <a:br>
                <a:rPr lang="de-CH" sz="800" b="0" dirty="0"/>
              </a:br>
              <a:r>
                <a:rPr lang="de-CH" sz="800" b="0" dirty="0"/>
                <a:t>de Suisse </a:t>
              </a:r>
              <a:r>
                <a:rPr lang="de-CH" sz="800" b="0" dirty="0" err="1"/>
                <a:t>occidentale</a:t>
              </a:r>
              <a:r>
                <a:rPr lang="de-CH" sz="800" b="0" dirty="0"/>
                <a:t> /</a:t>
              </a:r>
            </a:p>
            <a:p>
              <a:pPr algn="ctr" eaLnBrk="1" fontAlgn="base" hangingPunct="1">
                <a:spcBef>
                  <a:spcPct val="0"/>
                </a:spcBef>
                <a:spcAft>
                  <a:spcPct val="0"/>
                </a:spcAft>
              </a:pPr>
              <a:r>
                <a:rPr lang="de-CH" sz="800" b="0" dirty="0" err="1"/>
                <a:t>Santé-social</a:t>
              </a:r>
              <a:r>
                <a:rPr lang="de-CH" sz="800" b="0" dirty="0"/>
                <a:t> </a:t>
              </a:r>
              <a:r>
                <a:rPr lang="de-CH" sz="800" b="0" dirty="0" err="1"/>
                <a:t>romande</a:t>
              </a:r>
              <a:r>
                <a:rPr lang="de-CH" sz="800" b="0" dirty="0"/>
                <a:t> (HES-SO)</a:t>
              </a:r>
            </a:p>
          </p:txBody>
        </p:sp>
        <p:sp>
          <p:nvSpPr>
            <p:cNvPr id="16" name="Text Box 45"/>
            <p:cNvSpPr txBox="1">
              <a:spLocks noChangeArrowheads="1"/>
            </p:cNvSpPr>
            <p:nvPr/>
          </p:nvSpPr>
          <p:spPr bwMode="auto">
            <a:xfrm>
              <a:off x="2910" y="3041"/>
              <a:ext cx="75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ctr" eaLnBrk="1" fontAlgn="base" hangingPunct="1">
                <a:spcBef>
                  <a:spcPct val="0"/>
                </a:spcBef>
                <a:spcAft>
                  <a:spcPct val="0"/>
                </a:spcAft>
              </a:pPr>
              <a:r>
                <a:rPr lang="de-CH" sz="800" b="0"/>
                <a:t>Scuola universitaria</a:t>
              </a:r>
            </a:p>
            <a:p>
              <a:pPr algn="ctr" eaLnBrk="1" fontAlgn="base" hangingPunct="1">
                <a:spcBef>
                  <a:spcPct val="0"/>
                </a:spcBef>
                <a:spcAft>
                  <a:spcPct val="0"/>
                </a:spcAft>
              </a:pPr>
              <a:r>
                <a:rPr lang="de-CH" sz="800" b="0"/>
                <a:t>professionale della</a:t>
              </a:r>
            </a:p>
            <a:p>
              <a:pPr algn="ctr" eaLnBrk="1" fontAlgn="base" hangingPunct="1">
                <a:spcBef>
                  <a:spcPct val="0"/>
                </a:spcBef>
                <a:spcAft>
                  <a:spcPct val="0"/>
                </a:spcAft>
              </a:pPr>
              <a:r>
                <a:rPr lang="de-CH" sz="800" b="0"/>
                <a:t>Svizzera italiana</a:t>
              </a:r>
              <a:br>
                <a:rPr lang="de-CH" sz="800" b="0"/>
              </a:br>
              <a:r>
                <a:rPr lang="de-CH" sz="800" b="0"/>
                <a:t>(SUPSI)</a:t>
              </a:r>
            </a:p>
          </p:txBody>
        </p:sp>
      </p:grpSp>
      <p:sp>
        <p:nvSpPr>
          <p:cNvPr id="17" name="Text Box 48"/>
          <p:cNvSpPr txBox="1">
            <a:spLocks noChangeArrowheads="1"/>
          </p:cNvSpPr>
          <p:nvPr/>
        </p:nvSpPr>
        <p:spPr bwMode="auto">
          <a:xfrm>
            <a:off x="4307462" y="6489050"/>
            <a:ext cx="460040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Verdana" pitchFamily="34" charset="0"/>
              </a:defRPr>
            </a:lvl1pPr>
            <a:lvl2pPr marL="742950" indent="-285750" eaLnBrk="0" hangingPunct="0">
              <a:defRPr sz="2000" b="1">
                <a:solidFill>
                  <a:schemeClr val="tx1"/>
                </a:solidFill>
                <a:latin typeface="Verdana" pitchFamily="34" charset="0"/>
              </a:defRPr>
            </a:lvl2pPr>
            <a:lvl3pPr marL="1143000" indent="-228600" eaLnBrk="0" hangingPunct="0">
              <a:defRPr sz="2000" b="1">
                <a:solidFill>
                  <a:schemeClr val="tx1"/>
                </a:solidFill>
                <a:latin typeface="Verdana" pitchFamily="34" charset="0"/>
              </a:defRPr>
            </a:lvl3pPr>
            <a:lvl4pPr marL="1600200" indent="-228600" eaLnBrk="0" hangingPunct="0">
              <a:defRPr sz="2000" b="1">
                <a:solidFill>
                  <a:schemeClr val="tx1"/>
                </a:solidFill>
                <a:latin typeface="Verdana" pitchFamily="34" charset="0"/>
              </a:defRPr>
            </a:lvl4pPr>
            <a:lvl5pPr marL="2057400" indent="-228600" eaLnBrk="0" hangingPunct="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eaLnBrk="1" fontAlgn="base" hangingPunct="1">
              <a:spcBef>
                <a:spcPct val="50000"/>
              </a:spcBef>
              <a:spcAft>
                <a:spcPct val="0"/>
              </a:spcAft>
            </a:pPr>
            <a:r>
              <a:rPr lang="de-CH" sz="700" b="0" dirty="0"/>
              <a:t>Quelle: </a:t>
            </a:r>
            <a:r>
              <a:rPr lang="de-CH" sz="700" b="0" dirty="0" smtClean="0"/>
              <a:t>Schweizerisches Hochschulinformationssystem SHIS und BFS, 2013 (ohne Weiterbildung)</a:t>
            </a:r>
            <a:endParaRPr lang="de-CH" sz="700" b="0" dirty="0"/>
          </a:p>
        </p:txBody>
      </p:sp>
      <p:sp>
        <p:nvSpPr>
          <p:cNvPr id="18" name="Oval 34"/>
          <p:cNvSpPr>
            <a:spLocks noChangeArrowheads="1"/>
          </p:cNvSpPr>
          <p:nvPr/>
        </p:nvSpPr>
        <p:spPr bwMode="auto">
          <a:xfrm>
            <a:off x="7010437" y="2115058"/>
            <a:ext cx="504000" cy="504000"/>
          </a:xfrm>
          <a:prstGeom prst="ellipse">
            <a:avLst/>
          </a:prstGeom>
          <a:gradFill rotWithShape="1">
            <a:gsLst>
              <a:gs pos="0">
                <a:srgbClr val="FFB3DD"/>
              </a:gs>
              <a:gs pos="100000">
                <a:srgbClr val="E2007A"/>
              </a:gs>
            </a:gsLst>
            <a:lin ang="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19" name="Oval 34"/>
          <p:cNvSpPr>
            <a:spLocks noChangeArrowheads="1"/>
          </p:cNvSpPr>
          <p:nvPr/>
        </p:nvSpPr>
        <p:spPr bwMode="auto">
          <a:xfrm>
            <a:off x="7119605" y="2322196"/>
            <a:ext cx="288000" cy="288000"/>
          </a:xfrm>
          <a:prstGeom prst="ellipse">
            <a:avLst/>
          </a:prstGeom>
          <a:gradFill rotWithShape="1">
            <a:gsLst>
              <a:gs pos="0">
                <a:srgbClr val="FFB3DD"/>
              </a:gs>
              <a:gs pos="100000">
                <a:srgbClr val="E2007A"/>
              </a:gs>
            </a:gsLst>
            <a:lin ang="0" scaled="1"/>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0" name="Oval 34"/>
          <p:cNvSpPr>
            <a:spLocks noChangeArrowheads="1"/>
          </p:cNvSpPr>
          <p:nvPr/>
        </p:nvSpPr>
        <p:spPr bwMode="auto">
          <a:xfrm>
            <a:off x="1752191" y="3376363"/>
            <a:ext cx="666000" cy="666000"/>
          </a:xfrm>
          <a:prstGeom prst="ellipse">
            <a:avLst/>
          </a:prstGeom>
          <a:gradFill rotWithShape="1">
            <a:gsLst>
              <a:gs pos="0">
                <a:srgbClr val="FFB3DD"/>
              </a:gs>
              <a:gs pos="100000">
                <a:srgbClr val="E2007A"/>
              </a:gs>
            </a:gsLst>
            <a:lin ang="0" scaled="1"/>
          </a:gra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1" name="Oval 34"/>
          <p:cNvSpPr>
            <a:spLocks noChangeArrowheads="1"/>
          </p:cNvSpPr>
          <p:nvPr/>
        </p:nvSpPr>
        <p:spPr bwMode="auto">
          <a:xfrm>
            <a:off x="3355972" y="2029708"/>
            <a:ext cx="316800" cy="316800"/>
          </a:xfrm>
          <a:prstGeom prst="ellipse">
            <a:avLst/>
          </a:prstGeom>
          <a:gradFill rotWithShape="1">
            <a:gsLst>
              <a:gs pos="0">
                <a:srgbClr val="FFB3DD"/>
              </a:gs>
              <a:gs pos="100000">
                <a:srgbClr val="E2007A"/>
              </a:gs>
            </a:gsLst>
            <a:lin ang="0" scaled="1"/>
          </a:gra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2" name="Oval 34"/>
          <p:cNvSpPr>
            <a:spLocks noChangeArrowheads="1"/>
          </p:cNvSpPr>
          <p:nvPr/>
        </p:nvSpPr>
        <p:spPr bwMode="auto">
          <a:xfrm>
            <a:off x="4279566" y="2967336"/>
            <a:ext cx="288000" cy="288000"/>
          </a:xfrm>
          <a:prstGeom prst="ellipse">
            <a:avLst/>
          </a:prstGeom>
          <a:gradFill rotWithShape="1">
            <a:gsLst>
              <a:gs pos="0">
                <a:srgbClr val="FFB3DD"/>
              </a:gs>
              <a:gs pos="100000">
                <a:srgbClr val="E2007A"/>
              </a:gs>
            </a:gsLst>
            <a:lin ang="0" scaled="1"/>
          </a:gra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3" name="Oval 34"/>
          <p:cNvSpPr>
            <a:spLocks noChangeArrowheads="1"/>
          </p:cNvSpPr>
          <p:nvPr/>
        </p:nvSpPr>
        <p:spPr bwMode="auto">
          <a:xfrm>
            <a:off x="5771353" y="3252161"/>
            <a:ext cx="234000" cy="234000"/>
          </a:xfrm>
          <a:prstGeom prst="ellipse">
            <a:avLst/>
          </a:prstGeom>
          <a:gradFill rotWithShape="1">
            <a:gsLst>
              <a:gs pos="0">
                <a:srgbClr val="FFB3DD"/>
              </a:gs>
              <a:gs pos="100000">
                <a:srgbClr val="E2007A"/>
              </a:gs>
            </a:gsLst>
            <a:lin ang="0" scaled="1"/>
          </a:gra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4" name="Oval 34"/>
          <p:cNvSpPr>
            <a:spLocks noChangeArrowheads="1"/>
          </p:cNvSpPr>
          <p:nvPr/>
        </p:nvSpPr>
        <p:spPr bwMode="auto">
          <a:xfrm>
            <a:off x="5031579" y="4564812"/>
            <a:ext cx="187200" cy="187200"/>
          </a:xfrm>
          <a:prstGeom prst="ellipse">
            <a:avLst/>
          </a:prstGeom>
          <a:gradFill rotWithShape="1">
            <a:gsLst>
              <a:gs pos="0">
                <a:srgbClr val="FFB3DD"/>
              </a:gs>
              <a:gs pos="100000">
                <a:srgbClr val="E2007A"/>
              </a:gs>
            </a:gsLst>
            <a:lin ang="0" scaled="1"/>
          </a:gra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5" name="Oval 34"/>
          <p:cNvSpPr>
            <a:spLocks noChangeArrowheads="1"/>
          </p:cNvSpPr>
          <p:nvPr/>
        </p:nvSpPr>
        <p:spPr bwMode="auto">
          <a:xfrm>
            <a:off x="3220157" y="3419023"/>
            <a:ext cx="187200" cy="187200"/>
          </a:xfrm>
          <a:prstGeom prst="ellipse">
            <a:avLst/>
          </a:prstGeom>
          <a:gradFill rotWithShape="1">
            <a:gsLst>
              <a:gs pos="0">
                <a:srgbClr val="FFB3DD"/>
              </a:gs>
              <a:gs pos="100000">
                <a:srgbClr val="E2007A"/>
              </a:gs>
            </a:gsLst>
            <a:lin ang="0" scaled="1"/>
          </a:gradFill>
          <a:ln w="31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CH">
              <a:latin typeface="Arial" charset="0"/>
            </a:endParaRPr>
          </a:p>
        </p:txBody>
      </p:sp>
      <p:sp>
        <p:nvSpPr>
          <p:cNvPr id="26" name="Textfeld 25"/>
          <p:cNvSpPr txBox="1"/>
          <p:nvPr/>
        </p:nvSpPr>
        <p:spPr>
          <a:xfrm>
            <a:off x="622642" y="5774066"/>
            <a:ext cx="5466659" cy="461665"/>
          </a:xfrm>
          <a:prstGeom prst="rect">
            <a:avLst/>
          </a:prstGeom>
          <a:noFill/>
        </p:spPr>
        <p:txBody>
          <a:bodyPr wrap="square" rtlCol="0">
            <a:spAutoFit/>
          </a:bodyPr>
          <a:lstStyle/>
          <a:p>
            <a:pPr eaLnBrk="1" hangingPunct="1"/>
            <a:r>
              <a:rPr lang="de-CH" sz="1200" dirty="0" smtClean="0">
                <a:ea typeface="Verdana" panose="020B0604030504040204" pitchFamily="34" charset="0"/>
                <a:cs typeface="Verdana" panose="020B0604030504040204" pitchFamily="34" charset="0"/>
              </a:rPr>
              <a:t>Wirtschaftsstudierende an allen Fachhochschulen: 20</a:t>
            </a:r>
            <a:r>
              <a:rPr lang="de-CH" sz="1200" dirty="0">
                <a:ea typeface="Verdana" panose="020B0604030504040204" pitchFamily="34" charset="0"/>
                <a:cs typeface="Verdana" panose="020B0604030504040204" pitchFamily="34" charset="0"/>
              </a:rPr>
              <a:t>ʼ</a:t>
            </a:r>
            <a:r>
              <a:rPr lang="de-CH" sz="1200" dirty="0" smtClean="0">
                <a:ea typeface="Verdana" panose="020B0604030504040204" pitchFamily="34" charset="0"/>
                <a:cs typeface="Verdana" panose="020B0604030504040204" pitchFamily="34" charset="0"/>
              </a:rPr>
              <a:t>181</a:t>
            </a:r>
          </a:p>
          <a:p>
            <a:pPr eaLnBrk="1" hangingPunct="1"/>
            <a:r>
              <a:rPr lang="de-CH" sz="1200" dirty="0" smtClean="0">
                <a:ea typeface="Verdana" panose="020B0604030504040204" pitchFamily="34" charset="0"/>
                <a:cs typeface="Verdana" panose="020B0604030504040204" pitchFamily="34" charset="0"/>
              </a:rPr>
              <a:t>Wirtschaftsstudierende an allen universitären Hochschulen: 19</a:t>
            </a:r>
            <a:r>
              <a:rPr lang="de-CH" sz="1200" dirty="0">
                <a:ea typeface="Verdana" panose="020B0604030504040204" pitchFamily="34" charset="0"/>
                <a:cs typeface="Verdana" panose="020B0604030504040204" pitchFamily="34" charset="0"/>
              </a:rPr>
              <a:t>ʼ</a:t>
            </a:r>
            <a:r>
              <a:rPr lang="de-CH" sz="1200" dirty="0" smtClean="0">
                <a:ea typeface="Verdana" panose="020B0604030504040204" pitchFamily="34" charset="0"/>
                <a:cs typeface="Verdana" panose="020B0604030504040204" pitchFamily="34" charset="0"/>
              </a:rPr>
              <a:t>729</a:t>
            </a:r>
            <a:endParaRPr lang="de-CH" sz="12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899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FD500"/>
                </a:solidFill>
                <a:latin typeface="Verdana" pitchFamily="34" charset="0"/>
              </a:rPr>
              <a:t>Garantierte </a:t>
            </a:r>
            <a:r>
              <a:rPr lang="de-CH" dirty="0">
                <a:solidFill>
                  <a:srgbClr val="CFD500"/>
                </a:solidFill>
                <a:latin typeface="Verdana" pitchFamily="34" charset="0"/>
              </a:rPr>
              <a:t>Durchlässigkeit: Bildungssystem der </a:t>
            </a:r>
            <a:r>
              <a:rPr lang="de-CH" dirty="0" smtClean="0">
                <a:solidFill>
                  <a:srgbClr val="CFD500"/>
                </a:solidFill>
                <a:latin typeface="Verdana" pitchFamily="34" charset="0"/>
              </a:rPr>
              <a:t>Tertiärstufe</a:t>
            </a:r>
            <a:br>
              <a:rPr lang="de-CH" dirty="0" smtClean="0">
                <a:solidFill>
                  <a:srgbClr val="CFD500"/>
                </a:solidFill>
                <a:latin typeface="Verdana" pitchFamily="34" charset="0"/>
              </a:rPr>
            </a:br>
            <a:r>
              <a:rPr lang="de-CH" dirty="0">
                <a:solidFill>
                  <a:srgbClr val="CFD500"/>
                </a:solidFill>
                <a:latin typeface="Verdana" pitchFamily="34" charset="0"/>
              </a:rPr>
              <a:t/>
            </a:r>
            <a:br>
              <a:rPr lang="de-CH" dirty="0">
                <a:solidFill>
                  <a:srgbClr val="CFD500"/>
                </a:solidFill>
                <a:latin typeface="Verdana" pitchFamily="34" charset="0"/>
              </a:rPr>
            </a:br>
            <a:r>
              <a:rPr lang="de-CH" dirty="0" smtClean="0">
                <a:solidFill>
                  <a:srgbClr val="CFD500"/>
                </a:solidFill>
                <a:latin typeface="Verdana" pitchFamily="34" charset="0"/>
              </a:rPr>
              <a:t> </a:t>
            </a:r>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5</a:t>
            </a:fld>
            <a:r>
              <a:rPr lang="de-CH" smtClean="0"/>
              <a:t>, </a:t>
            </a:r>
            <a:fld id="{0483D060-B025-4ACE-962A-23BAB8DEC0FD}" type="datetime1">
              <a:rPr lang="de-CH" smtClean="0"/>
              <a:pPr>
                <a:defRPr/>
              </a:pPr>
              <a:t>10.11.2014</a:t>
            </a:fld>
            <a:endParaRPr lang="de-CH" dirty="0"/>
          </a:p>
        </p:txBody>
      </p:sp>
      <p:sp>
        <p:nvSpPr>
          <p:cNvPr id="5" name="Rechteck 4"/>
          <p:cNvSpPr/>
          <p:nvPr/>
        </p:nvSpPr>
        <p:spPr>
          <a:xfrm>
            <a:off x="714237" y="2422531"/>
            <a:ext cx="7488832"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Sekundarstufe I</a:t>
            </a:r>
            <a:endParaRPr lang="de-CH" sz="1400" dirty="0">
              <a:noFill/>
              <a:latin typeface="Arial" panose="020B0604020202020204" pitchFamily="34" charset="0"/>
              <a:cs typeface="Arial" panose="020B0604020202020204" pitchFamily="34" charset="0"/>
            </a:endParaRPr>
          </a:p>
        </p:txBody>
      </p:sp>
      <p:sp>
        <p:nvSpPr>
          <p:cNvPr id="6" name="Rechteck 5"/>
          <p:cNvSpPr/>
          <p:nvPr/>
        </p:nvSpPr>
        <p:spPr>
          <a:xfrm>
            <a:off x="714237" y="3574659"/>
            <a:ext cx="216000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smtClean="0">
                <a:solidFill>
                  <a:schemeClr val="tx1"/>
                </a:solidFill>
                <a:latin typeface="Arial" panose="020B0604020202020204" pitchFamily="34" charset="0"/>
                <a:cs typeface="Arial" panose="020B0604020202020204" pitchFamily="34" charset="0"/>
              </a:rPr>
              <a:t>Berufsmatura</a:t>
            </a:r>
            <a:r>
              <a:rPr lang="de-CH" sz="1400" dirty="0" smtClean="0">
                <a:solidFill>
                  <a:schemeClr val="tx1"/>
                </a:solidFill>
                <a:latin typeface="Arial" panose="020B0604020202020204" pitchFamily="34" charset="0"/>
                <a:cs typeface="Arial" panose="020B0604020202020204" pitchFamily="34" charset="0"/>
              </a:rPr>
              <a:t> (ca. 14%)</a:t>
            </a:r>
            <a:endParaRPr lang="de-CH" sz="1400" dirty="0">
              <a:noFill/>
              <a:latin typeface="Arial" panose="020B0604020202020204" pitchFamily="34" charset="0"/>
              <a:cs typeface="Arial" panose="020B0604020202020204" pitchFamily="34" charset="0"/>
            </a:endParaRPr>
          </a:p>
        </p:txBody>
      </p:sp>
      <p:sp>
        <p:nvSpPr>
          <p:cNvPr id="7" name="Rechteck 6"/>
          <p:cNvSpPr/>
          <p:nvPr/>
        </p:nvSpPr>
        <p:spPr>
          <a:xfrm>
            <a:off x="5970821" y="3574659"/>
            <a:ext cx="216000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smtClean="0">
                <a:solidFill>
                  <a:schemeClr val="tx1"/>
                </a:solidFill>
                <a:latin typeface="Arial" panose="020B0604020202020204" pitchFamily="34" charset="0"/>
                <a:cs typeface="Arial" panose="020B0604020202020204" pitchFamily="34" charset="0"/>
              </a:rPr>
              <a:t>Gymn</a:t>
            </a:r>
            <a:r>
              <a:rPr lang="de-CH" sz="1400" dirty="0" smtClean="0">
                <a:solidFill>
                  <a:schemeClr val="tx1"/>
                </a:solidFill>
                <a:latin typeface="Arial" panose="020B0604020202020204" pitchFamily="34" charset="0"/>
                <a:cs typeface="Arial" panose="020B0604020202020204" pitchFamily="34" charset="0"/>
              </a:rPr>
              <a:t>. Matura (ca. 20%)</a:t>
            </a:r>
            <a:endParaRPr lang="de-CH" sz="1400" dirty="0">
              <a:noFill/>
              <a:latin typeface="Arial" panose="020B0604020202020204" pitchFamily="34" charset="0"/>
              <a:cs typeface="Arial" panose="020B0604020202020204" pitchFamily="34" charset="0"/>
            </a:endParaRPr>
          </a:p>
        </p:txBody>
      </p:sp>
      <p:sp>
        <p:nvSpPr>
          <p:cNvPr id="8" name="Rechteck 7"/>
          <p:cNvSpPr/>
          <p:nvPr/>
        </p:nvSpPr>
        <p:spPr>
          <a:xfrm>
            <a:off x="714237" y="2998595"/>
            <a:ext cx="216000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Berufslehre (ca. 70%)</a:t>
            </a:r>
            <a:endParaRPr lang="de-CH" sz="1400" dirty="0">
              <a:noFill/>
              <a:latin typeface="Arial" panose="020B0604020202020204" pitchFamily="34" charset="0"/>
              <a:cs typeface="Arial" panose="020B0604020202020204" pitchFamily="34" charset="0"/>
            </a:endParaRPr>
          </a:p>
        </p:txBody>
      </p:sp>
      <p:sp>
        <p:nvSpPr>
          <p:cNvPr id="9" name="Rechteck 8"/>
          <p:cNvSpPr/>
          <p:nvPr/>
        </p:nvSpPr>
        <p:spPr>
          <a:xfrm>
            <a:off x="2207595" y="4078715"/>
            <a:ext cx="2160000" cy="360040"/>
          </a:xfrm>
          <a:prstGeom prst="rect">
            <a:avLst/>
          </a:prstGeom>
          <a:solidFill>
            <a:srgbClr val="CFD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smtClean="0">
                <a:solidFill>
                  <a:schemeClr val="tx1"/>
                </a:solidFill>
                <a:latin typeface="Arial" panose="020B0604020202020204" pitchFamily="34" charset="0"/>
                <a:cs typeface="Arial" panose="020B0604020202020204" pitchFamily="34" charset="0"/>
              </a:rPr>
              <a:t>Passerelle</a:t>
            </a:r>
            <a:endParaRPr lang="de-CH" sz="1400" dirty="0">
              <a:noFill/>
              <a:latin typeface="Arial" panose="020B0604020202020204" pitchFamily="34" charset="0"/>
              <a:cs typeface="Arial" panose="020B0604020202020204" pitchFamily="34" charset="0"/>
            </a:endParaRPr>
          </a:p>
        </p:txBody>
      </p:sp>
      <p:sp>
        <p:nvSpPr>
          <p:cNvPr id="10" name="Rechteck 9"/>
          <p:cNvSpPr/>
          <p:nvPr/>
        </p:nvSpPr>
        <p:spPr>
          <a:xfrm>
            <a:off x="4511851" y="4078715"/>
            <a:ext cx="2160000" cy="360040"/>
          </a:xfrm>
          <a:prstGeom prst="rect">
            <a:avLst/>
          </a:prstGeom>
          <a:solidFill>
            <a:srgbClr val="9AD4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Berufspraxis</a:t>
            </a:r>
          </a:p>
        </p:txBody>
      </p:sp>
      <p:sp>
        <p:nvSpPr>
          <p:cNvPr id="11" name="Rechteck 10"/>
          <p:cNvSpPr/>
          <p:nvPr/>
        </p:nvSpPr>
        <p:spPr>
          <a:xfrm>
            <a:off x="714237" y="4614155"/>
            <a:ext cx="2160000" cy="360040"/>
          </a:xfrm>
          <a:prstGeom prst="rect">
            <a:avLst/>
          </a:prstGeom>
          <a:solidFill>
            <a:srgbClr val="9AD4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Fachhochschule</a:t>
            </a:r>
            <a:endParaRPr lang="de-CH" sz="1400" dirty="0">
              <a:noFill/>
              <a:latin typeface="Arial" panose="020B0604020202020204" pitchFamily="34" charset="0"/>
              <a:cs typeface="Arial" panose="020B0604020202020204" pitchFamily="34" charset="0"/>
            </a:endParaRPr>
          </a:p>
        </p:txBody>
      </p:sp>
      <p:sp>
        <p:nvSpPr>
          <p:cNvPr id="12" name="Rechteck 11"/>
          <p:cNvSpPr/>
          <p:nvPr/>
        </p:nvSpPr>
        <p:spPr>
          <a:xfrm>
            <a:off x="5970821" y="4618271"/>
            <a:ext cx="2160000" cy="360040"/>
          </a:xfrm>
          <a:prstGeom prst="rect">
            <a:avLst/>
          </a:prstGeom>
          <a:solidFill>
            <a:srgbClr val="CFD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Universität / ETH</a:t>
            </a:r>
            <a:endParaRPr lang="de-CH" sz="1400" dirty="0">
              <a:noFill/>
              <a:latin typeface="Arial" panose="020B0604020202020204" pitchFamily="34" charset="0"/>
              <a:cs typeface="Arial" panose="020B0604020202020204" pitchFamily="34" charset="0"/>
            </a:endParaRPr>
          </a:p>
        </p:txBody>
      </p:sp>
      <p:sp>
        <p:nvSpPr>
          <p:cNvPr id="13" name="Rechteck 12"/>
          <p:cNvSpPr/>
          <p:nvPr/>
        </p:nvSpPr>
        <p:spPr>
          <a:xfrm>
            <a:off x="714237" y="5165567"/>
            <a:ext cx="2160000" cy="360040"/>
          </a:xfrm>
          <a:prstGeom prst="rect">
            <a:avLst/>
          </a:prstGeom>
          <a:solidFill>
            <a:srgbClr val="9AD4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Bachelor</a:t>
            </a:r>
            <a:endParaRPr lang="de-CH" sz="1400" dirty="0">
              <a:noFill/>
              <a:latin typeface="Arial" panose="020B0604020202020204" pitchFamily="34" charset="0"/>
              <a:cs typeface="Arial" panose="020B0604020202020204" pitchFamily="34" charset="0"/>
            </a:endParaRPr>
          </a:p>
        </p:txBody>
      </p:sp>
      <p:sp>
        <p:nvSpPr>
          <p:cNvPr id="14" name="Rechteck 13"/>
          <p:cNvSpPr/>
          <p:nvPr/>
        </p:nvSpPr>
        <p:spPr>
          <a:xfrm>
            <a:off x="714237" y="5718658"/>
            <a:ext cx="2160000" cy="360040"/>
          </a:xfrm>
          <a:prstGeom prst="rect">
            <a:avLst/>
          </a:prstGeom>
          <a:solidFill>
            <a:srgbClr val="9AD4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Master</a:t>
            </a:r>
            <a:endParaRPr lang="de-CH" sz="1400" dirty="0">
              <a:noFill/>
              <a:latin typeface="Arial" panose="020B0604020202020204" pitchFamily="34" charset="0"/>
              <a:cs typeface="Arial" panose="020B0604020202020204" pitchFamily="34" charset="0"/>
            </a:endParaRPr>
          </a:p>
        </p:txBody>
      </p:sp>
      <p:sp>
        <p:nvSpPr>
          <p:cNvPr id="15" name="Rechteck 14"/>
          <p:cNvSpPr/>
          <p:nvPr/>
        </p:nvSpPr>
        <p:spPr>
          <a:xfrm>
            <a:off x="5971061" y="5167563"/>
            <a:ext cx="2160000" cy="360040"/>
          </a:xfrm>
          <a:prstGeom prst="rect">
            <a:avLst/>
          </a:prstGeom>
          <a:solidFill>
            <a:srgbClr val="CFD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Bachelor</a:t>
            </a:r>
            <a:endParaRPr lang="de-CH" sz="1400" dirty="0">
              <a:noFill/>
              <a:latin typeface="Arial" panose="020B0604020202020204" pitchFamily="34" charset="0"/>
              <a:cs typeface="Arial" panose="020B0604020202020204" pitchFamily="34" charset="0"/>
            </a:endParaRPr>
          </a:p>
        </p:txBody>
      </p:sp>
      <p:sp>
        <p:nvSpPr>
          <p:cNvPr id="16" name="Rechteck 15"/>
          <p:cNvSpPr/>
          <p:nvPr/>
        </p:nvSpPr>
        <p:spPr>
          <a:xfrm>
            <a:off x="5970821" y="5720716"/>
            <a:ext cx="2160000" cy="360040"/>
          </a:xfrm>
          <a:prstGeom prst="rect">
            <a:avLst/>
          </a:prstGeom>
          <a:solidFill>
            <a:srgbClr val="CFD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smtClean="0">
                <a:solidFill>
                  <a:schemeClr val="tx1"/>
                </a:solidFill>
                <a:latin typeface="Arial" panose="020B0604020202020204" pitchFamily="34" charset="0"/>
                <a:cs typeface="Arial" panose="020B0604020202020204" pitchFamily="34" charset="0"/>
              </a:rPr>
              <a:t>Master</a:t>
            </a:r>
            <a:endParaRPr lang="de-CH" sz="1400" dirty="0">
              <a:noFill/>
              <a:latin typeface="Arial" panose="020B0604020202020204" pitchFamily="34" charset="0"/>
              <a:cs typeface="Arial" panose="020B0604020202020204" pitchFamily="34" charset="0"/>
            </a:endParaRPr>
          </a:p>
        </p:txBody>
      </p:sp>
      <p:cxnSp>
        <p:nvCxnSpPr>
          <p:cNvPr id="17" name="Gewinkelte Verbindung 16"/>
          <p:cNvCxnSpPr>
            <a:stCxn id="6" idx="3"/>
            <a:endCxn id="9" idx="0"/>
          </p:cNvCxnSpPr>
          <p:nvPr/>
        </p:nvCxnSpPr>
        <p:spPr>
          <a:xfrm>
            <a:off x="2874237" y="3754679"/>
            <a:ext cx="413358" cy="324036"/>
          </a:xfrm>
          <a:prstGeom prst="bentConnector2">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a:stCxn id="7" idx="1"/>
            <a:endCxn id="10" idx="0"/>
          </p:cNvCxnSpPr>
          <p:nvPr/>
        </p:nvCxnSpPr>
        <p:spPr>
          <a:xfrm rot="10800000" flipV="1">
            <a:off x="5591851" y="3754679"/>
            <a:ext cx="378970" cy="324036"/>
          </a:xfrm>
          <a:prstGeom prst="bentConnector2">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winkelte Verbindung 18"/>
          <p:cNvCxnSpPr>
            <a:stCxn id="9" idx="2"/>
          </p:cNvCxnSpPr>
          <p:nvPr/>
        </p:nvCxnSpPr>
        <p:spPr>
          <a:xfrm rot="16200000" flipH="1">
            <a:off x="4412369" y="3313981"/>
            <a:ext cx="433678" cy="2683226"/>
          </a:xfrm>
          <a:prstGeom prst="bentConnector2">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10" idx="2"/>
            <a:endCxn id="11" idx="3"/>
          </p:cNvCxnSpPr>
          <p:nvPr/>
        </p:nvCxnSpPr>
        <p:spPr>
          <a:xfrm rot="5400000">
            <a:off x="4055334" y="3257658"/>
            <a:ext cx="355420" cy="2717614"/>
          </a:xfrm>
          <a:prstGeom prst="bentConnector2">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winkelte Verbindung 20"/>
          <p:cNvCxnSpPr>
            <a:stCxn id="15" idx="1"/>
            <a:endCxn id="14" idx="3"/>
          </p:cNvCxnSpPr>
          <p:nvPr/>
        </p:nvCxnSpPr>
        <p:spPr>
          <a:xfrm rot="10800000" flipV="1">
            <a:off x="2874237" y="5347582"/>
            <a:ext cx="3096824" cy="551095"/>
          </a:xfrm>
          <a:prstGeom prst="bentConnector3">
            <a:avLst>
              <a:gd name="adj1" fmla="val 44813"/>
            </a:avLst>
          </a:prstGeom>
          <a:ln w="38100">
            <a:solidFill>
              <a:srgbClr val="A0005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winkelte Verbindung 21"/>
          <p:cNvCxnSpPr/>
          <p:nvPr/>
        </p:nvCxnSpPr>
        <p:spPr>
          <a:xfrm>
            <a:off x="2874237" y="5259088"/>
            <a:ext cx="3096584" cy="555149"/>
          </a:xfrm>
          <a:prstGeom prst="bentConnector3">
            <a:avLst>
              <a:gd name="adj1" fmla="val 50000"/>
            </a:avLst>
          </a:prstGeom>
          <a:ln w="38100">
            <a:solidFill>
              <a:srgbClr val="A0005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5980346" y="6273166"/>
            <a:ext cx="2160000" cy="360040"/>
          </a:xfrm>
          <a:prstGeom prst="rect">
            <a:avLst/>
          </a:prstGeom>
          <a:solidFill>
            <a:srgbClr val="CFD5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smtClean="0">
                <a:solidFill>
                  <a:schemeClr val="tx1"/>
                </a:solidFill>
                <a:latin typeface="Arial" panose="020B0604020202020204" pitchFamily="34" charset="0"/>
                <a:cs typeface="Arial" panose="020B0604020202020204" pitchFamily="34" charset="0"/>
              </a:rPr>
              <a:t>PhD</a:t>
            </a:r>
            <a:r>
              <a:rPr lang="de-CH" sz="1400" dirty="0" smtClean="0">
                <a:solidFill>
                  <a:schemeClr val="tx1"/>
                </a:solidFill>
                <a:latin typeface="Arial" panose="020B0604020202020204" pitchFamily="34" charset="0"/>
                <a:cs typeface="Arial" panose="020B0604020202020204" pitchFamily="34" charset="0"/>
              </a:rPr>
              <a:t> / Doktorat</a:t>
            </a:r>
            <a:endParaRPr lang="de-CH" sz="1400" dirty="0">
              <a:noFill/>
              <a:latin typeface="Arial" panose="020B0604020202020204" pitchFamily="34" charset="0"/>
              <a:cs typeface="Arial" panose="020B0604020202020204" pitchFamily="34" charset="0"/>
            </a:endParaRPr>
          </a:p>
        </p:txBody>
      </p:sp>
      <p:cxnSp>
        <p:nvCxnSpPr>
          <p:cNvPr id="24" name="Gewinkelte Verbindung 23"/>
          <p:cNvCxnSpPr>
            <a:stCxn id="14" idx="2"/>
          </p:cNvCxnSpPr>
          <p:nvPr/>
        </p:nvCxnSpPr>
        <p:spPr>
          <a:xfrm rot="16200000" flipH="1">
            <a:off x="3695285" y="4177650"/>
            <a:ext cx="384012" cy="4186108"/>
          </a:xfrm>
          <a:prstGeom prst="bentConnector2">
            <a:avLst/>
          </a:prstGeom>
          <a:ln w="38100">
            <a:solidFill>
              <a:srgbClr val="A0005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6" idx="2"/>
            <a:endCxn id="11" idx="0"/>
          </p:cNvCxnSpPr>
          <p:nvPr/>
        </p:nvCxnSpPr>
        <p:spPr>
          <a:xfrm>
            <a:off x="1794237" y="3934699"/>
            <a:ext cx="0" cy="679456"/>
          </a:xfrm>
          <a:prstGeom prst="straightConnector1">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8" idx="2"/>
            <a:endCxn id="6" idx="0"/>
          </p:cNvCxnSpPr>
          <p:nvPr/>
        </p:nvCxnSpPr>
        <p:spPr>
          <a:xfrm>
            <a:off x="1794237" y="3358635"/>
            <a:ext cx="0" cy="216024"/>
          </a:xfrm>
          <a:prstGeom prst="straightConnector1">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endCxn id="8" idx="0"/>
          </p:cNvCxnSpPr>
          <p:nvPr/>
        </p:nvCxnSpPr>
        <p:spPr>
          <a:xfrm flipH="1">
            <a:off x="1794237" y="2783025"/>
            <a:ext cx="0" cy="215570"/>
          </a:xfrm>
          <a:prstGeom prst="straightConnector1">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1" idx="2"/>
            <a:endCxn id="13" idx="0"/>
          </p:cNvCxnSpPr>
          <p:nvPr/>
        </p:nvCxnSpPr>
        <p:spPr>
          <a:xfrm>
            <a:off x="1794237" y="4974195"/>
            <a:ext cx="0" cy="191372"/>
          </a:xfrm>
          <a:prstGeom prst="straightConnector1">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3" idx="2"/>
            <a:endCxn id="14" idx="0"/>
          </p:cNvCxnSpPr>
          <p:nvPr/>
        </p:nvCxnSpPr>
        <p:spPr>
          <a:xfrm>
            <a:off x="1794237" y="5525607"/>
            <a:ext cx="0" cy="193051"/>
          </a:xfrm>
          <a:prstGeom prst="straightConnector1">
            <a:avLst/>
          </a:prstGeom>
          <a:ln w="38100">
            <a:solidFill>
              <a:srgbClr val="9AD4F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7" idx="2"/>
            <a:endCxn id="12" idx="0"/>
          </p:cNvCxnSpPr>
          <p:nvPr/>
        </p:nvCxnSpPr>
        <p:spPr>
          <a:xfrm>
            <a:off x="7050821" y="3934699"/>
            <a:ext cx="0" cy="683572"/>
          </a:xfrm>
          <a:prstGeom prst="straightConnector1">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endCxn id="7" idx="0"/>
          </p:cNvCxnSpPr>
          <p:nvPr/>
        </p:nvCxnSpPr>
        <p:spPr>
          <a:xfrm>
            <a:off x="7042439" y="2783025"/>
            <a:ext cx="0" cy="791634"/>
          </a:xfrm>
          <a:prstGeom prst="straightConnector1">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12" idx="2"/>
            <a:endCxn id="15" idx="0"/>
          </p:cNvCxnSpPr>
          <p:nvPr/>
        </p:nvCxnSpPr>
        <p:spPr>
          <a:xfrm>
            <a:off x="7050821" y="4978311"/>
            <a:ext cx="240" cy="189252"/>
          </a:xfrm>
          <a:prstGeom prst="straightConnector1">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15" idx="2"/>
            <a:endCxn id="16" idx="0"/>
          </p:cNvCxnSpPr>
          <p:nvPr/>
        </p:nvCxnSpPr>
        <p:spPr>
          <a:xfrm flipH="1">
            <a:off x="7050821" y="5527603"/>
            <a:ext cx="240" cy="193113"/>
          </a:xfrm>
          <a:prstGeom prst="straightConnector1">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16" idx="2"/>
            <a:endCxn id="23" idx="0"/>
          </p:cNvCxnSpPr>
          <p:nvPr/>
        </p:nvCxnSpPr>
        <p:spPr>
          <a:xfrm>
            <a:off x="7050821" y="6080756"/>
            <a:ext cx="9525" cy="192410"/>
          </a:xfrm>
          <a:prstGeom prst="straightConnector1">
            <a:avLst/>
          </a:prstGeom>
          <a:ln w="38100">
            <a:solidFill>
              <a:srgbClr val="CFD5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623746" y="1114932"/>
            <a:ext cx="7692670" cy="1277273"/>
          </a:xfrm>
          <a:prstGeom prst="rect">
            <a:avLst/>
          </a:prstGeom>
          <a:noFill/>
        </p:spPr>
        <p:txBody>
          <a:bodyPr wrap="square" rtlCol="0">
            <a:spAutoFit/>
          </a:bodyPr>
          <a:lstStyle/>
          <a:p>
            <a:r>
              <a:rPr lang="de-CH" sz="1100" dirty="0">
                <a:ea typeface="Verdana" panose="020B0604030504040204" pitchFamily="34" charset="0"/>
                <a:cs typeface="Verdana" panose="020B0604030504040204" pitchFamily="34" charset="0"/>
              </a:rPr>
              <a:t>Eine Berufsmaturität führt i.d.R. an die Fachhochschule, eine gymnasiale Maturität an die Universität. Das System wurde jedoch vom Gesetzgeber sowohl bei den Zulassungen wie auch bei den Anschlussstudien bewusst durchlässig konzipiert. </a:t>
            </a:r>
            <a:r>
              <a:rPr lang="de-CH" sz="1100" dirty="0" err="1">
                <a:ea typeface="Verdana" panose="020B0604030504040204" pitchFamily="34" charset="0"/>
                <a:cs typeface="Verdana" panose="020B0604030504040204" pitchFamily="34" charset="0"/>
              </a:rPr>
              <a:t>Berufsmaturand</a:t>
            </a:r>
            <a:r>
              <a:rPr lang="de-CH" sz="1100" dirty="0">
                <a:ea typeface="Verdana" panose="020B0604030504040204" pitchFamily="34" charset="0"/>
                <a:cs typeface="Verdana" panose="020B0604030504040204" pitchFamily="34" charset="0"/>
              </a:rPr>
              <a:t>/innen haben via </a:t>
            </a:r>
            <a:r>
              <a:rPr lang="de-CH" sz="1100" dirty="0" err="1">
                <a:ea typeface="Verdana" panose="020B0604030504040204" pitchFamily="34" charset="0"/>
                <a:cs typeface="Verdana" panose="020B0604030504040204" pitchFamily="34" charset="0"/>
              </a:rPr>
              <a:t>Passerelle</a:t>
            </a:r>
            <a:r>
              <a:rPr lang="de-CH" sz="1100" dirty="0">
                <a:ea typeface="Verdana" panose="020B0604030504040204" pitchFamily="34" charset="0"/>
                <a:cs typeface="Verdana" panose="020B0604030504040204" pitchFamily="34" charset="0"/>
              </a:rPr>
              <a:t> die Möglichkeit, an einer Uni/ETH zu studieren, gymnasiale Maturand/innen können sich nach einer mindestens einjährigen Arbeitswelterfahrung an einer Fachhochschule einschreiben. An der Hochschule Luzern – Wirtschaft haben 65 – 75% der Bachelorstudierenden einen Berufsmaturitätsabschluss, 15 – 20% eine gymnasiale Maturität und 5 – 10% eine andere gleichwertige Vorbildung.</a:t>
            </a:r>
          </a:p>
        </p:txBody>
      </p:sp>
    </p:spTree>
    <p:extLst>
      <p:ext uri="{BB962C8B-B14F-4D97-AF65-F5344CB8AC3E}">
        <p14:creationId xmlns:p14="http://schemas.microsoft.com/office/powerpoint/2010/main" val="2628324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Vielseitig: Die fünf Institute</a:t>
            </a:r>
            <a:endParaRPr lang="de-CH" dirty="0"/>
          </a:p>
        </p:txBody>
      </p:sp>
      <p:sp>
        <p:nvSpPr>
          <p:cNvPr id="3" name="Inhaltsplatzhalter 2"/>
          <p:cNvSpPr>
            <a:spLocks noGrp="1"/>
          </p:cNvSpPr>
          <p:nvPr>
            <p:ph idx="1"/>
          </p:nvPr>
        </p:nvSpPr>
        <p:spPr/>
        <p:txBody>
          <a:bodyPr/>
          <a:lstStyle/>
          <a:p>
            <a:pPr marL="0" indent="0" eaLnBrk="1" hangingPunct="1">
              <a:buNone/>
            </a:pPr>
            <a:r>
              <a:rPr lang="de-DE" dirty="0" smtClean="0">
                <a:latin typeface="Verdana" pitchFamily="34" charset="0"/>
                <a:ea typeface="Verdana" pitchFamily="34" charset="0"/>
                <a:cs typeface="Verdana" pitchFamily="34" charset="0"/>
              </a:rPr>
              <a:t>- Institut für Betriebs- und Regionalökonomie IBR </a:t>
            </a:r>
          </a:p>
          <a:p>
            <a:pPr indent="0" eaLnBrk="1" hangingPunct="1">
              <a:buNone/>
            </a:pPr>
            <a:r>
              <a:rPr lang="de-DE" dirty="0" smtClean="0">
                <a:latin typeface="Verdana" pitchFamily="34" charset="0"/>
                <a:ea typeface="Verdana" pitchFamily="34" charset="0"/>
                <a:cs typeface="Verdana" pitchFamily="34" charset="0"/>
              </a:rPr>
              <a:t>(seit 1979, 90 Mitarbeitende)</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Institut für Finanzdienstleistungen Zug IFZ </a:t>
            </a:r>
          </a:p>
          <a:p>
            <a:pPr indent="0" eaLnBrk="1" hangingPunct="1">
              <a:buNone/>
            </a:pPr>
            <a:r>
              <a:rPr lang="de-DE" dirty="0" smtClean="0">
                <a:latin typeface="Verdana" pitchFamily="34" charset="0"/>
                <a:ea typeface="Verdana" pitchFamily="34" charset="0"/>
                <a:cs typeface="Verdana" pitchFamily="34" charset="0"/>
              </a:rPr>
              <a:t>(seit 1997, 70 Mitarbeitende)</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Institut für Kommunikation und Marketing IKM </a:t>
            </a:r>
          </a:p>
          <a:p>
            <a:pPr indent="0" eaLnBrk="1" hangingPunct="1">
              <a:buNone/>
            </a:pPr>
            <a:r>
              <a:rPr lang="de-DE" dirty="0" smtClean="0">
                <a:latin typeface="Verdana" pitchFamily="34" charset="0"/>
                <a:ea typeface="Verdana" pitchFamily="34" charset="0"/>
                <a:cs typeface="Verdana" pitchFamily="34" charset="0"/>
              </a:rPr>
              <a:t>(seit 2004, 50 Mitarbeitende)</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Institut für Tourismuswirtschaft ITW </a:t>
            </a:r>
          </a:p>
          <a:p>
            <a:pPr indent="0" eaLnBrk="1" hangingPunct="1">
              <a:buNone/>
            </a:pPr>
            <a:r>
              <a:rPr lang="de-DE" dirty="0" smtClean="0">
                <a:latin typeface="Verdana" pitchFamily="34" charset="0"/>
                <a:ea typeface="Verdana" pitchFamily="34" charset="0"/>
                <a:cs typeface="Verdana" pitchFamily="34" charset="0"/>
              </a:rPr>
              <a:t>(seit 1993, 30 Mitarbeitende)</a:t>
            </a:r>
          </a:p>
          <a:p>
            <a:pPr marL="0" indent="0" eaLnBrk="1" hangingPunct="1">
              <a:buNone/>
            </a:pPr>
            <a:endParaRPr lang="de-DE" dirty="0" smtClean="0">
              <a:latin typeface="Verdana" pitchFamily="34" charset="0"/>
              <a:ea typeface="Verdana" pitchFamily="34" charset="0"/>
              <a:cs typeface="Verdana" pitchFamily="34" charset="0"/>
            </a:endParaRPr>
          </a:p>
          <a:p>
            <a:pPr marL="0" indent="0" eaLnBrk="1" hangingPunct="1">
              <a:buNone/>
            </a:pPr>
            <a:r>
              <a:rPr lang="de-DE" dirty="0" smtClean="0">
                <a:latin typeface="Verdana" pitchFamily="34" charset="0"/>
                <a:ea typeface="Verdana" pitchFamily="34" charset="0"/>
                <a:cs typeface="Verdana" pitchFamily="34" charset="0"/>
              </a:rPr>
              <a:t>- Institut für Wirtschaftsinformatik IWI </a:t>
            </a:r>
          </a:p>
          <a:p>
            <a:pPr indent="0" eaLnBrk="1" hangingPunct="1">
              <a:buNone/>
            </a:pPr>
            <a:r>
              <a:rPr lang="de-DE" dirty="0" smtClean="0">
                <a:latin typeface="Verdana" pitchFamily="34" charset="0"/>
                <a:ea typeface="Verdana" pitchFamily="34" charset="0"/>
                <a:cs typeface="Verdana" pitchFamily="34" charset="0"/>
              </a:rPr>
              <a:t>(seit 1990, 35 Mitarbeitende)</a:t>
            </a:r>
            <a:endParaRPr lang="de-DE" sz="1200" dirty="0" smtClean="0">
              <a:latin typeface="Verdana" pitchFamily="34" charset="0"/>
              <a:ea typeface="Verdana" pitchFamily="34" charset="0"/>
              <a:cs typeface="Verdana" pitchFamily="34" charset="0"/>
            </a:endParaRPr>
          </a:p>
          <a:p>
            <a:pPr marL="0" indent="0" eaLnBrk="1" hangingPunct="1">
              <a:buNone/>
            </a:pPr>
            <a:r>
              <a:rPr lang="de-CH"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6</a:t>
            </a:fld>
            <a:r>
              <a:rPr lang="de-CH"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237530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srgbClr val="CFD500"/>
                </a:solidFill>
                <a:latin typeface="Verdana" pitchFamily="34" charset="0"/>
              </a:rPr>
              <a:t>Ausbildung: 3 </a:t>
            </a:r>
            <a:r>
              <a:rPr lang="de-CH" dirty="0" smtClean="0">
                <a:solidFill>
                  <a:srgbClr val="CFD500"/>
                </a:solidFill>
                <a:latin typeface="Verdana" pitchFamily="34" charset="0"/>
              </a:rPr>
              <a:t>Bachelor- und 4 Master-Studiengänge</a:t>
            </a:r>
            <a:endParaRPr lang="de-CH" dirty="0"/>
          </a:p>
        </p:txBody>
      </p:sp>
      <p:sp>
        <p:nvSpPr>
          <p:cNvPr id="3" name="Inhaltsplatzhalter 2"/>
          <p:cNvSpPr>
            <a:spLocks noGrp="1"/>
          </p:cNvSpPr>
          <p:nvPr>
            <p:ph sz="half" idx="1"/>
          </p:nvPr>
        </p:nvSpPr>
        <p:spPr>
          <a:xfrm>
            <a:off x="647700" y="1798638"/>
            <a:ext cx="4008438" cy="4654698"/>
          </a:xfrm>
        </p:spPr>
        <p:txBody>
          <a:bodyPr>
            <a:noAutofit/>
          </a:bodyPr>
          <a:lstStyle/>
          <a:p>
            <a:pPr marL="0" indent="0" eaLnBrk="1" hangingPunct="1">
              <a:buNone/>
            </a:pPr>
            <a:r>
              <a:rPr lang="de-DE" sz="1600" b="1" dirty="0" smtClean="0">
                <a:latin typeface="+mj-lt"/>
                <a:ea typeface="Verdana" pitchFamily="34" charset="0"/>
                <a:cs typeface="Verdana" pitchFamily="34" charset="0"/>
              </a:rPr>
              <a:t>Bachelor</a:t>
            </a:r>
          </a:p>
          <a:p>
            <a:pPr marL="0" indent="0" eaLnBrk="1" hangingPunct="1">
              <a:buNone/>
            </a:pPr>
            <a:endParaRPr lang="de-DE" sz="1600" dirty="0" smtClean="0">
              <a:latin typeface="+mj-lt"/>
              <a:ea typeface="Verdana" pitchFamily="34" charset="0"/>
              <a:cs typeface="Verdana" pitchFamily="34" charset="0"/>
            </a:endParaRPr>
          </a:p>
          <a:p>
            <a:pPr marL="0" indent="0" eaLnBrk="1" hangingPunct="1">
              <a:buNone/>
            </a:pPr>
            <a:r>
              <a:rPr lang="de-DE" sz="1600" dirty="0" smtClean="0">
                <a:latin typeface="+mj-lt"/>
                <a:ea typeface="Verdana" pitchFamily="34" charset="0"/>
                <a:cs typeface="Verdana" pitchFamily="34" charset="0"/>
              </a:rPr>
              <a:t>- Business Administration</a:t>
            </a:r>
          </a:p>
          <a:p>
            <a:pPr lvl="1" eaLnBrk="1" hangingPunct="1"/>
            <a:r>
              <a:rPr lang="de-DE" sz="1600" dirty="0">
                <a:latin typeface="+mj-lt"/>
                <a:ea typeface="Verdana" pitchFamily="34" charset="0"/>
                <a:cs typeface="Verdana" pitchFamily="34" charset="0"/>
              </a:rPr>
              <a:t>Controlling</a:t>
            </a:r>
          </a:p>
          <a:p>
            <a:pPr lvl="1" eaLnBrk="1" hangingPunct="1"/>
            <a:r>
              <a:rPr lang="de-DE" sz="1600" dirty="0">
                <a:latin typeface="+mj-lt"/>
                <a:ea typeface="Verdana" pitchFamily="34" charset="0"/>
                <a:cs typeface="Verdana" pitchFamily="34" charset="0"/>
              </a:rPr>
              <a:t>Finance &amp; Banking</a:t>
            </a:r>
          </a:p>
          <a:p>
            <a:pPr lvl="1" eaLnBrk="1" hangingPunct="1"/>
            <a:r>
              <a:rPr lang="de-DE" sz="1600" dirty="0">
                <a:latin typeface="+mj-lt"/>
                <a:ea typeface="Verdana" pitchFamily="34" charset="0"/>
                <a:cs typeface="Verdana" pitchFamily="34" charset="0"/>
              </a:rPr>
              <a:t>Immobilien</a:t>
            </a:r>
          </a:p>
          <a:p>
            <a:pPr lvl="1" eaLnBrk="1" hangingPunct="1"/>
            <a:r>
              <a:rPr lang="de-DE" sz="1600" dirty="0">
                <a:latin typeface="+mj-lt"/>
                <a:ea typeface="Verdana" pitchFamily="34" charset="0"/>
                <a:cs typeface="Verdana" pitchFamily="34" charset="0"/>
              </a:rPr>
              <a:t>Kommunikation &amp; Marketing</a:t>
            </a:r>
          </a:p>
          <a:p>
            <a:pPr lvl="1" eaLnBrk="1" hangingPunct="1"/>
            <a:r>
              <a:rPr lang="de-DE" sz="1600" dirty="0">
                <a:latin typeface="+mj-lt"/>
                <a:ea typeface="Verdana" pitchFamily="34" charset="0"/>
                <a:cs typeface="Verdana" pitchFamily="34" charset="0"/>
              </a:rPr>
              <a:t>Management &amp; Recht</a:t>
            </a:r>
          </a:p>
          <a:p>
            <a:pPr lvl="1" eaLnBrk="1" hangingPunct="1"/>
            <a:r>
              <a:rPr lang="de-DE" sz="1600" dirty="0">
                <a:latin typeface="+mj-lt"/>
                <a:ea typeface="Verdana" pitchFamily="34" charset="0"/>
                <a:cs typeface="Verdana" pitchFamily="34" charset="0"/>
              </a:rPr>
              <a:t>Public &amp; Non-Profit-Management</a:t>
            </a:r>
          </a:p>
          <a:p>
            <a:pPr lvl="1" eaLnBrk="1" hangingPunct="1"/>
            <a:r>
              <a:rPr lang="de-DE" sz="1600" dirty="0">
                <a:latin typeface="+mj-lt"/>
                <a:ea typeface="Verdana" pitchFamily="34" charset="0"/>
                <a:cs typeface="Verdana" pitchFamily="34" charset="0"/>
              </a:rPr>
              <a:t>Tourismus &amp; Mobilität</a:t>
            </a:r>
          </a:p>
          <a:p>
            <a:pPr lvl="1" eaLnBrk="1" hangingPunct="1"/>
            <a:r>
              <a:rPr lang="de-DE" sz="1600" dirty="0">
                <a:latin typeface="+mj-lt"/>
                <a:ea typeface="Verdana" pitchFamily="34" charset="0"/>
                <a:cs typeface="Verdana" pitchFamily="34" charset="0"/>
              </a:rPr>
              <a:t>Value Network &amp; </a:t>
            </a:r>
            <a:r>
              <a:rPr lang="de-DE" sz="1600" dirty="0" err="1">
                <a:latin typeface="+mj-lt"/>
                <a:ea typeface="Verdana" pitchFamily="34" charset="0"/>
                <a:cs typeface="Verdana" pitchFamily="34" charset="0"/>
              </a:rPr>
              <a:t>Process</a:t>
            </a:r>
            <a:r>
              <a:rPr lang="de-DE" sz="1600" dirty="0">
                <a:latin typeface="+mj-lt"/>
                <a:ea typeface="Verdana" pitchFamily="34" charset="0"/>
                <a:cs typeface="Verdana" pitchFamily="34" charset="0"/>
              </a:rPr>
              <a:t> </a:t>
            </a:r>
            <a:r>
              <a:rPr lang="de-DE" sz="1600" dirty="0" smtClean="0">
                <a:latin typeface="+mj-lt"/>
                <a:ea typeface="Verdana" pitchFamily="34" charset="0"/>
                <a:cs typeface="Verdana" pitchFamily="34" charset="0"/>
              </a:rPr>
              <a:t>Management</a:t>
            </a:r>
          </a:p>
          <a:p>
            <a:pPr eaLnBrk="1" hangingPunct="1">
              <a:buNone/>
            </a:pPr>
            <a:r>
              <a:rPr lang="de-DE" sz="1600" dirty="0" smtClean="0">
                <a:latin typeface="+mj-lt"/>
                <a:ea typeface="Verdana" pitchFamily="34" charset="0"/>
                <a:cs typeface="Verdana" pitchFamily="34" charset="0"/>
              </a:rPr>
              <a:t>- International Management &amp; Economics</a:t>
            </a:r>
          </a:p>
          <a:p>
            <a:pPr marL="0" indent="0" eaLnBrk="1" hangingPunct="1">
              <a:buNone/>
            </a:pPr>
            <a:r>
              <a:rPr lang="de-DE" sz="1600" dirty="0" smtClean="0">
                <a:latin typeface="+mj-lt"/>
                <a:ea typeface="Verdana" pitchFamily="34" charset="0"/>
                <a:cs typeface="Verdana" pitchFamily="34" charset="0"/>
              </a:rPr>
              <a:t>- Wirtschaftsinformatik</a:t>
            </a:r>
          </a:p>
          <a:p>
            <a:pPr eaLnBrk="1" hangingPunct="1"/>
            <a:endParaRPr lang="de-DE" sz="1600" dirty="0" smtClean="0">
              <a:latin typeface="+mj-lt"/>
              <a:ea typeface="Verdana" pitchFamily="34" charset="0"/>
              <a:cs typeface="Verdana" pitchFamily="34" charset="0"/>
            </a:endParaRPr>
          </a:p>
          <a:p>
            <a:pPr marL="0" indent="0" eaLnBrk="1" hangingPunct="1">
              <a:buNone/>
            </a:pPr>
            <a:r>
              <a:rPr lang="de-DE" sz="1600" dirty="0" smtClean="0">
                <a:latin typeface="+mj-lt"/>
                <a:ea typeface="Verdana" pitchFamily="34" charset="0"/>
                <a:cs typeface="Verdana" pitchFamily="34" charset="0"/>
              </a:rPr>
              <a:t>1</a:t>
            </a:r>
            <a:r>
              <a:rPr lang="de-CH" sz="1600" dirty="0" smtClean="0">
                <a:latin typeface="+mj-lt"/>
                <a:cs typeface="Times New Roman"/>
              </a:rPr>
              <a:t>ʼ</a:t>
            </a:r>
            <a:r>
              <a:rPr lang="de-DE" sz="1600" dirty="0" smtClean="0">
                <a:latin typeface="+mj-lt"/>
                <a:ea typeface="Verdana" pitchFamily="34" charset="0"/>
                <a:cs typeface="Verdana" pitchFamily="34" charset="0"/>
              </a:rPr>
              <a:t>618 Studierende (2013)</a:t>
            </a:r>
            <a:endParaRPr lang="de-CH" sz="1600" dirty="0" smtClean="0">
              <a:latin typeface="+mj-lt"/>
              <a:ea typeface="Verdana" panose="020B0604030504040204" pitchFamily="34" charset="0"/>
              <a:cs typeface="Verdana" panose="020B0604030504040204" pitchFamily="34" charset="0"/>
            </a:endParaRPr>
          </a:p>
        </p:txBody>
      </p:sp>
      <p:sp>
        <p:nvSpPr>
          <p:cNvPr id="5" name="Inhaltsplatzhalter 4"/>
          <p:cNvSpPr>
            <a:spLocks noGrp="1"/>
          </p:cNvSpPr>
          <p:nvPr>
            <p:ph sz="half" idx="2"/>
          </p:nvPr>
        </p:nvSpPr>
        <p:spPr>
          <a:xfrm>
            <a:off x="4808538" y="1798638"/>
            <a:ext cx="4008437" cy="4654698"/>
          </a:xfrm>
        </p:spPr>
        <p:txBody>
          <a:bodyPr/>
          <a:lstStyle/>
          <a:p>
            <a:pPr marL="0" indent="0" eaLnBrk="1" hangingPunct="1">
              <a:buNone/>
            </a:pPr>
            <a:r>
              <a:rPr lang="de-DE" sz="1600" b="1" dirty="0" smtClean="0">
                <a:latin typeface="Verdana" pitchFamily="34" charset="0"/>
                <a:ea typeface="Verdana" pitchFamily="34" charset="0"/>
                <a:cs typeface="Verdana" pitchFamily="34" charset="0"/>
              </a:rPr>
              <a:t>Master</a:t>
            </a:r>
          </a:p>
          <a:p>
            <a:pPr marL="0" indent="0" eaLnBrk="1" hangingPunct="1">
              <a:buNone/>
            </a:pPr>
            <a:endParaRPr lang="de-DE" sz="1600" dirty="0" smtClean="0">
              <a:latin typeface="Verdana" pitchFamily="34" charset="0"/>
              <a:ea typeface="Verdana" pitchFamily="34" charset="0"/>
              <a:cs typeface="Verdana" pitchFamily="34" charset="0"/>
            </a:endParaRPr>
          </a:p>
          <a:p>
            <a:pPr marL="0" indent="0" eaLnBrk="1" hangingPunct="1">
              <a:buNone/>
            </a:pPr>
            <a:r>
              <a:rPr lang="de-DE" sz="1600" dirty="0" smtClean="0">
                <a:latin typeface="Verdana" pitchFamily="34" charset="0"/>
                <a:ea typeface="Verdana" pitchFamily="34" charset="0"/>
                <a:cs typeface="Verdana" pitchFamily="34" charset="0"/>
              </a:rPr>
              <a:t>- Banking </a:t>
            </a:r>
            <a:r>
              <a:rPr lang="de-DE" sz="1600" dirty="0" err="1">
                <a:latin typeface="Verdana" pitchFamily="34" charset="0"/>
                <a:ea typeface="Verdana" pitchFamily="34" charset="0"/>
                <a:cs typeface="Verdana" pitchFamily="34" charset="0"/>
              </a:rPr>
              <a:t>and</a:t>
            </a:r>
            <a:r>
              <a:rPr lang="de-DE" sz="1600" dirty="0">
                <a:latin typeface="Verdana" pitchFamily="34" charset="0"/>
                <a:ea typeface="Verdana" pitchFamily="34" charset="0"/>
                <a:cs typeface="Verdana" pitchFamily="34" charset="0"/>
              </a:rPr>
              <a:t> </a:t>
            </a:r>
            <a:r>
              <a:rPr lang="de-DE" sz="1600" dirty="0" smtClean="0">
                <a:latin typeface="Verdana" pitchFamily="34" charset="0"/>
                <a:ea typeface="Verdana" pitchFamily="34" charset="0"/>
                <a:cs typeface="Verdana" pitchFamily="34" charset="0"/>
              </a:rPr>
              <a:t>Finance</a:t>
            </a:r>
          </a:p>
          <a:p>
            <a:pPr marL="0" indent="0" eaLnBrk="1" hangingPunct="1">
              <a:buNone/>
            </a:pPr>
            <a:r>
              <a:rPr lang="de-DE" sz="1600" dirty="0" smtClean="0">
                <a:latin typeface="Verdana" pitchFamily="34" charset="0"/>
                <a:ea typeface="Verdana" pitchFamily="34" charset="0"/>
                <a:cs typeface="Verdana" pitchFamily="34" charset="0"/>
              </a:rPr>
              <a:t>- </a:t>
            </a:r>
            <a:r>
              <a:rPr lang="de-DE" sz="1600" dirty="0">
                <a:latin typeface="Verdana" pitchFamily="34" charset="0"/>
                <a:ea typeface="Verdana" pitchFamily="34" charset="0"/>
                <a:cs typeface="Verdana" pitchFamily="34" charset="0"/>
              </a:rPr>
              <a:t>Business Administration</a:t>
            </a:r>
          </a:p>
          <a:p>
            <a:pPr lvl="1" eaLnBrk="1" hangingPunct="1"/>
            <a:r>
              <a:rPr lang="de-DE" sz="1600" dirty="0">
                <a:latin typeface="Verdana" pitchFamily="34" charset="0"/>
                <a:ea typeface="Verdana" pitchFamily="34" charset="0"/>
                <a:cs typeface="Verdana" pitchFamily="34" charset="0"/>
              </a:rPr>
              <a:t>Business Development </a:t>
            </a:r>
            <a:r>
              <a:rPr lang="de-DE" sz="1600" dirty="0" err="1">
                <a:latin typeface="Verdana" pitchFamily="34" charset="0"/>
                <a:ea typeface="Verdana" pitchFamily="34" charset="0"/>
                <a:cs typeface="Verdana" pitchFamily="34" charset="0"/>
              </a:rPr>
              <a:t>and</a:t>
            </a:r>
            <a:r>
              <a:rPr lang="de-DE" sz="1600" dirty="0">
                <a:latin typeface="Verdana" pitchFamily="34" charset="0"/>
                <a:ea typeface="Verdana" pitchFamily="34" charset="0"/>
                <a:cs typeface="Verdana" pitchFamily="34" charset="0"/>
              </a:rPr>
              <a:t> Promotion</a:t>
            </a:r>
          </a:p>
          <a:p>
            <a:pPr lvl="1" eaLnBrk="1" hangingPunct="1"/>
            <a:r>
              <a:rPr lang="de-DE" sz="1600" dirty="0" err="1">
                <a:latin typeface="Verdana" pitchFamily="34" charset="0"/>
                <a:ea typeface="Verdana" pitchFamily="34" charset="0"/>
                <a:cs typeface="Verdana" pitchFamily="34" charset="0"/>
              </a:rPr>
              <a:t>Tourism</a:t>
            </a:r>
            <a:endParaRPr lang="de-DE" sz="1600" dirty="0">
              <a:latin typeface="Verdana" pitchFamily="34" charset="0"/>
              <a:ea typeface="Verdana" pitchFamily="34" charset="0"/>
              <a:cs typeface="Verdana" pitchFamily="34" charset="0"/>
            </a:endParaRPr>
          </a:p>
          <a:p>
            <a:pPr lvl="1" eaLnBrk="1" hangingPunct="1"/>
            <a:r>
              <a:rPr lang="de-DE" sz="1600" dirty="0">
                <a:latin typeface="Verdana" pitchFamily="34" charset="0"/>
                <a:ea typeface="Verdana" pitchFamily="34" charset="0"/>
                <a:cs typeface="Verdana" pitchFamily="34" charset="0"/>
              </a:rPr>
              <a:t>Public </a:t>
            </a:r>
            <a:r>
              <a:rPr lang="de-DE" sz="1600" dirty="0" err="1">
                <a:latin typeface="Verdana" pitchFamily="34" charset="0"/>
                <a:ea typeface="Verdana" pitchFamily="34" charset="0"/>
                <a:cs typeface="Verdana" pitchFamily="34" charset="0"/>
              </a:rPr>
              <a:t>and</a:t>
            </a:r>
            <a:r>
              <a:rPr lang="de-DE" sz="1600" dirty="0">
                <a:latin typeface="Verdana" pitchFamily="34" charset="0"/>
                <a:ea typeface="Verdana" pitchFamily="34" charset="0"/>
                <a:cs typeface="Verdana" pitchFamily="34" charset="0"/>
              </a:rPr>
              <a:t> </a:t>
            </a:r>
            <a:r>
              <a:rPr lang="de-DE" sz="1600" dirty="0" err="1">
                <a:latin typeface="Verdana" pitchFamily="34" charset="0"/>
                <a:ea typeface="Verdana" pitchFamily="34" charset="0"/>
                <a:cs typeface="Verdana" pitchFamily="34" charset="0"/>
              </a:rPr>
              <a:t>Nonprofit</a:t>
            </a:r>
            <a:r>
              <a:rPr lang="de-DE" sz="1600" dirty="0">
                <a:latin typeface="Verdana" pitchFamily="34" charset="0"/>
                <a:ea typeface="Verdana" pitchFamily="34" charset="0"/>
                <a:cs typeface="Verdana" pitchFamily="34" charset="0"/>
              </a:rPr>
              <a:t> Management</a:t>
            </a:r>
          </a:p>
          <a:p>
            <a:pPr lvl="1" eaLnBrk="1" hangingPunct="1"/>
            <a:r>
              <a:rPr lang="de-DE" sz="1600" dirty="0">
                <a:latin typeface="Verdana" pitchFamily="34" charset="0"/>
                <a:ea typeface="Verdana" pitchFamily="34" charset="0"/>
                <a:cs typeface="Verdana" pitchFamily="34" charset="0"/>
              </a:rPr>
              <a:t>Online Business </a:t>
            </a:r>
            <a:r>
              <a:rPr lang="de-DE" sz="1600" dirty="0" err="1">
                <a:latin typeface="Verdana" pitchFamily="34" charset="0"/>
                <a:ea typeface="Verdana" pitchFamily="34" charset="0"/>
                <a:cs typeface="Verdana" pitchFamily="34" charset="0"/>
              </a:rPr>
              <a:t>and</a:t>
            </a:r>
            <a:r>
              <a:rPr lang="de-DE" sz="1600" dirty="0">
                <a:latin typeface="Verdana" pitchFamily="34" charset="0"/>
                <a:ea typeface="Verdana" pitchFamily="34" charset="0"/>
                <a:cs typeface="Verdana" pitchFamily="34" charset="0"/>
              </a:rPr>
              <a:t> Marketing</a:t>
            </a:r>
          </a:p>
          <a:p>
            <a:pPr lvl="1" eaLnBrk="1" hangingPunct="1"/>
            <a:r>
              <a:rPr lang="de-DE" sz="1600" dirty="0">
                <a:latin typeface="Verdana" pitchFamily="34" charset="0"/>
                <a:ea typeface="Verdana" pitchFamily="34" charset="0"/>
                <a:cs typeface="Verdana" pitchFamily="34" charset="0"/>
              </a:rPr>
              <a:t>HRM (in Planung</a:t>
            </a:r>
            <a:r>
              <a:rPr lang="de-DE" sz="1600" dirty="0" smtClean="0">
                <a:latin typeface="Verdana" pitchFamily="34" charset="0"/>
                <a:ea typeface="Verdana" pitchFamily="34" charset="0"/>
                <a:cs typeface="Verdana" pitchFamily="34" charset="0"/>
              </a:rPr>
              <a:t>)</a:t>
            </a:r>
            <a:endParaRPr lang="de-DE" sz="1600" dirty="0">
              <a:latin typeface="Verdana" pitchFamily="34" charset="0"/>
              <a:ea typeface="Verdana" pitchFamily="34" charset="0"/>
              <a:cs typeface="Verdana" pitchFamily="34" charset="0"/>
            </a:endParaRPr>
          </a:p>
          <a:p>
            <a:pPr marL="0" indent="0" eaLnBrk="1" hangingPunct="1">
              <a:buNone/>
            </a:pPr>
            <a:r>
              <a:rPr lang="de-DE" sz="1600" dirty="0">
                <a:latin typeface="Verdana" pitchFamily="34" charset="0"/>
                <a:ea typeface="Verdana" pitchFamily="34" charset="0"/>
                <a:cs typeface="Verdana" pitchFamily="34" charset="0"/>
              </a:rPr>
              <a:t>- </a:t>
            </a:r>
            <a:r>
              <a:rPr lang="de-DE" sz="1600" dirty="0" smtClean="0">
                <a:latin typeface="Verdana" pitchFamily="34" charset="0"/>
                <a:ea typeface="Verdana" pitchFamily="34" charset="0"/>
                <a:cs typeface="Verdana" pitchFamily="34" charset="0"/>
              </a:rPr>
              <a:t>Wirtschaftsinformatik</a:t>
            </a:r>
            <a:endParaRPr lang="de-DE" sz="1600" dirty="0">
              <a:latin typeface="Verdana" pitchFamily="34" charset="0"/>
              <a:ea typeface="Verdana" pitchFamily="34" charset="0"/>
              <a:cs typeface="Verdana" pitchFamily="34" charset="0"/>
            </a:endParaRPr>
          </a:p>
          <a:p>
            <a:pPr marL="0" indent="0" eaLnBrk="1" hangingPunct="1">
              <a:buNone/>
            </a:pPr>
            <a:r>
              <a:rPr lang="de-DE" sz="1600" dirty="0">
                <a:latin typeface="Verdana" pitchFamily="34" charset="0"/>
                <a:ea typeface="Verdana" pitchFamily="34" charset="0"/>
                <a:cs typeface="Verdana" pitchFamily="34" charset="0"/>
              </a:rPr>
              <a:t>- International Financial Management</a:t>
            </a:r>
          </a:p>
          <a:p>
            <a:pPr marL="180975" indent="-180975" eaLnBrk="1" hangingPunct="1">
              <a:buNone/>
            </a:pPr>
            <a:r>
              <a:rPr lang="de-DE" sz="1600" dirty="0">
                <a:latin typeface="Verdana" pitchFamily="34" charset="0"/>
                <a:ea typeface="Verdana" pitchFamily="34" charset="0"/>
                <a:cs typeface="Verdana" pitchFamily="34" charset="0"/>
              </a:rPr>
              <a:t> </a:t>
            </a:r>
          </a:p>
          <a:p>
            <a:pPr marL="180975" indent="-180975" eaLnBrk="1" hangingPunct="1">
              <a:buNone/>
            </a:pPr>
            <a:endParaRPr lang="de-DE" sz="1600" dirty="0" smtClean="0">
              <a:latin typeface="Verdana" pitchFamily="34" charset="0"/>
              <a:ea typeface="Verdana" pitchFamily="34" charset="0"/>
              <a:cs typeface="Verdana" pitchFamily="34" charset="0"/>
            </a:endParaRPr>
          </a:p>
          <a:p>
            <a:pPr marL="180975" indent="-180975" eaLnBrk="1" hangingPunct="1">
              <a:buNone/>
            </a:pPr>
            <a:endParaRPr lang="de-DE" sz="1600" dirty="0" smtClean="0">
              <a:latin typeface="Verdana" pitchFamily="34" charset="0"/>
              <a:ea typeface="Verdana" pitchFamily="34" charset="0"/>
              <a:cs typeface="Verdana" pitchFamily="34" charset="0"/>
            </a:endParaRPr>
          </a:p>
          <a:p>
            <a:pPr marL="180975" indent="-180975" eaLnBrk="1" hangingPunct="1">
              <a:buNone/>
            </a:pPr>
            <a:endParaRPr lang="de-DE" sz="1600" dirty="0">
              <a:latin typeface="Verdana" pitchFamily="34" charset="0"/>
              <a:ea typeface="Verdana" pitchFamily="34" charset="0"/>
              <a:cs typeface="Verdana" pitchFamily="34" charset="0"/>
            </a:endParaRPr>
          </a:p>
          <a:p>
            <a:pPr marL="180975" indent="-180975" eaLnBrk="1" hangingPunct="1">
              <a:buNone/>
            </a:pPr>
            <a:r>
              <a:rPr lang="de-DE" sz="1600" dirty="0">
                <a:latin typeface="Verdana" pitchFamily="34" charset="0"/>
                <a:ea typeface="Verdana" pitchFamily="34" charset="0"/>
                <a:cs typeface="Verdana" pitchFamily="34" charset="0"/>
              </a:rPr>
              <a:t>371 Studierende (2013)</a:t>
            </a:r>
            <a:endParaRPr lang="de-CH" sz="1600"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7</a:t>
            </a:fld>
            <a:r>
              <a:rPr lang="de-CH" dirty="0"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1938949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92150"/>
            <a:ext cx="8352928" cy="865188"/>
          </a:xfrm>
        </p:spPr>
        <p:txBody>
          <a:bodyPr/>
          <a:lstStyle/>
          <a:p>
            <a:r>
              <a:rPr lang="de-CH" dirty="0">
                <a:solidFill>
                  <a:srgbClr val="CFD500"/>
                </a:solidFill>
                <a:latin typeface="Verdana" pitchFamily="34" charset="0"/>
              </a:rPr>
              <a:t>Was </a:t>
            </a:r>
            <a:r>
              <a:rPr lang="de-CH" dirty="0" smtClean="0">
                <a:solidFill>
                  <a:srgbClr val="CFD500"/>
                </a:solidFill>
                <a:latin typeface="Verdana" pitchFamily="34" charset="0"/>
              </a:rPr>
              <a:t>ein Studium an </a:t>
            </a:r>
            <a:r>
              <a:rPr lang="de-CH" dirty="0">
                <a:solidFill>
                  <a:srgbClr val="CFD500"/>
                </a:solidFill>
                <a:latin typeface="Verdana" pitchFamily="34" charset="0"/>
              </a:rPr>
              <a:t>der Hochschule Luzern – Wirtschaft </a:t>
            </a:r>
            <a:r>
              <a:rPr lang="de-CH" dirty="0" smtClean="0">
                <a:solidFill>
                  <a:srgbClr val="CFD500"/>
                </a:solidFill>
                <a:latin typeface="Verdana" pitchFamily="34" charset="0"/>
              </a:rPr>
              <a:t>auszeichnet</a:t>
            </a:r>
            <a:endParaRPr lang="de-CH" dirty="0"/>
          </a:p>
        </p:txBody>
      </p:sp>
      <p:sp>
        <p:nvSpPr>
          <p:cNvPr id="3" name="Inhaltsplatzhalter 2"/>
          <p:cNvSpPr>
            <a:spLocks noGrp="1"/>
          </p:cNvSpPr>
          <p:nvPr>
            <p:ph idx="1"/>
          </p:nvPr>
        </p:nvSpPr>
        <p:spPr>
          <a:xfrm>
            <a:off x="647700" y="1798638"/>
            <a:ext cx="8169275" cy="4654698"/>
          </a:xfrm>
        </p:spPr>
        <p:txBody>
          <a:bodyPr>
            <a:normAutofit/>
          </a:bodyPr>
          <a:lstStyle/>
          <a:p>
            <a:pPr marL="0" indent="0" eaLnBrk="1" hangingPunct="1">
              <a:buNone/>
            </a:pPr>
            <a:r>
              <a:rPr lang="de-CH" dirty="0" smtClean="0">
                <a:latin typeface="Verdana" pitchFamily="34" charset="0"/>
                <a:ea typeface="Verdana" panose="020B0604030504040204" pitchFamily="34" charset="0"/>
                <a:cs typeface="Verdana" panose="020B0604030504040204" pitchFamily="34" charset="0"/>
              </a:rPr>
              <a:t>- Vollzeit, Teilzeit und berufsbegleitendes Studium möglich</a:t>
            </a:r>
          </a:p>
          <a:p>
            <a:pPr marL="0" indent="0" eaLnBrk="1" hangingPunct="1">
              <a:buNone/>
            </a:pPr>
            <a:endParaRPr lang="de-CH" dirty="0" smtClean="0">
              <a:latin typeface="Verdana" pitchFamily="34" charset="0"/>
              <a:ea typeface="Verdana" panose="020B0604030504040204" pitchFamily="34" charset="0"/>
              <a:cs typeface="Verdana" panose="020B0604030504040204" pitchFamily="34" charset="0"/>
            </a:endParaRPr>
          </a:p>
          <a:p>
            <a:pPr eaLnBrk="1" hangingPunct="1">
              <a:buNone/>
            </a:pPr>
            <a:r>
              <a:rPr lang="de-CH" dirty="0" smtClean="0">
                <a:latin typeface="Verdana" pitchFamily="34" charset="0"/>
                <a:ea typeface="Verdana" panose="020B0604030504040204" pitchFamily="34" charset="0"/>
                <a:cs typeface="Verdana" panose="020B0604030504040204" pitchFamily="34" charset="0"/>
              </a:rPr>
              <a:t>- Abschlüsse: Bachelor (i.d.R</a:t>
            </a:r>
            <a:r>
              <a:rPr lang="de-CH" dirty="0">
                <a:latin typeface="Verdana" pitchFamily="34" charset="0"/>
                <a:ea typeface="Verdana" panose="020B0604030504040204" pitchFamily="34" charset="0"/>
                <a:cs typeface="Verdana" panose="020B0604030504040204" pitchFamily="34" charset="0"/>
              </a:rPr>
              <a:t>.</a:t>
            </a:r>
            <a:r>
              <a:rPr lang="de-CH" dirty="0" smtClean="0">
                <a:latin typeface="Verdana" pitchFamily="34" charset="0"/>
                <a:ea typeface="Verdana" panose="020B0604030504040204" pitchFamily="34" charset="0"/>
                <a:cs typeface="Verdana" panose="020B0604030504040204" pitchFamily="34" charset="0"/>
              </a:rPr>
              <a:t> berufsbefähigender Abschluss) und Master </a:t>
            </a:r>
          </a:p>
          <a:p>
            <a:pPr marL="0" indent="0" eaLnBrk="1" hangingPunct="1">
              <a:buNone/>
            </a:pPr>
            <a:endParaRPr lang="de-CH" dirty="0" smtClean="0">
              <a:latin typeface="Verdana" pitchFamily="34" charset="0"/>
              <a:ea typeface="Verdana" panose="020B0604030504040204" pitchFamily="34" charset="0"/>
              <a:cs typeface="Verdana" panose="020B0604030504040204" pitchFamily="34" charset="0"/>
            </a:endParaRPr>
          </a:p>
          <a:p>
            <a:pPr>
              <a:buNone/>
            </a:pPr>
            <a:r>
              <a:rPr lang="de-CH" dirty="0" smtClean="0">
                <a:latin typeface="Verdana" pitchFamily="34" charset="0"/>
                <a:ea typeface="Verdana" panose="020B0604030504040204" pitchFamily="34" charset="0"/>
                <a:cs typeface="Verdana" panose="020B0604030504040204" pitchFamily="34" charset="0"/>
              </a:rPr>
              <a:t>- Ausbildung ist auf Erfordernisse von KMU fokussiert: Wunsch nach mehr </a:t>
            </a:r>
            <a:r>
              <a:rPr lang="de-DE" dirty="0" smtClean="0">
                <a:latin typeface="Verdana" panose="020B0604030504040204" pitchFamily="34" charset="0"/>
                <a:ea typeface="Verdana" panose="020B0604030504040204" pitchFamily="34" charset="0"/>
                <a:cs typeface="Verdana" panose="020B0604030504040204" pitchFamily="34" charset="0"/>
              </a:rPr>
              <a:t>Führungskräften, die sich in der internationalen Wirtschaft auskennen =&gt; Bachelor-Studiengang International Management &amp; Economics (in Englisch) </a:t>
            </a:r>
            <a:r>
              <a:rPr lang="de-CH" dirty="0" smtClean="0">
                <a:latin typeface="Verdana" pitchFamily="34" charset="0"/>
                <a:ea typeface="Verdana" panose="020B0604030504040204" pitchFamily="34" charset="0"/>
                <a:cs typeface="Verdana" panose="020B0604030504040204" pitchFamily="34" charset="0"/>
              </a:rPr>
              <a:t>	</a:t>
            </a:r>
          </a:p>
          <a:p>
            <a:pPr eaLnBrk="1" hangingPunct="1"/>
            <a:r>
              <a:rPr lang="de-CH" dirty="0" smtClean="0">
                <a:latin typeface="Verdana" pitchFamily="34" charset="0"/>
                <a:ea typeface="Verdana" panose="020B0604030504040204" pitchFamily="34" charset="0"/>
                <a:cs typeface="Verdana" panose="020B0604030504040204" pitchFamily="34" charset="0"/>
              </a:rPr>
              <a:t>Arbeiten an konkreten Fragestellungen und Fallbeispielen in übersichtlichen</a:t>
            </a:r>
          </a:p>
          <a:p>
            <a:pPr eaLnBrk="1" hangingPunct="1">
              <a:buNone/>
            </a:pPr>
            <a:r>
              <a:rPr lang="de-CH" dirty="0" smtClean="0">
                <a:latin typeface="Verdana" pitchFamily="34" charset="0"/>
                <a:ea typeface="Verdana" panose="020B0604030504040204" pitchFamily="34" charset="0"/>
                <a:cs typeface="Verdana" panose="020B0604030504040204" pitchFamily="34" charset="0"/>
              </a:rPr>
              <a:t>	Gruppengrössen</a:t>
            </a:r>
          </a:p>
          <a:p>
            <a:pPr marL="0" indent="0" eaLnBrk="1" hangingPunct="1">
              <a:buNone/>
            </a:pPr>
            <a:endParaRPr lang="de-CH" dirty="0" smtClean="0">
              <a:latin typeface="Verdana" pitchFamily="34" charset="0"/>
              <a:ea typeface="Verdana" panose="020B0604030504040204" pitchFamily="34" charset="0"/>
              <a:cs typeface="Verdana" panose="020B0604030504040204" pitchFamily="34" charset="0"/>
            </a:endParaRPr>
          </a:p>
          <a:p>
            <a:pPr eaLnBrk="1" hangingPunct="1">
              <a:buNone/>
            </a:pPr>
            <a:r>
              <a:rPr lang="de-CH" dirty="0">
                <a:latin typeface="Verdana" panose="020B0604030504040204" pitchFamily="34" charset="0"/>
                <a:ea typeface="Verdana" panose="020B0604030504040204" pitchFamily="34" charset="0"/>
                <a:cs typeface="Verdana" panose="020B0604030504040204" pitchFamily="34" charset="0"/>
              </a:rPr>
              <a:t>- Mentoring- und Patenprojekte, bei denen Unternehmen aus der Region Studierende begleiten und anleiten</a:t>
            </a:r>
            <a:endParaRPr lang="de-DE" dirty="0">
              <a:latin typeface="Verdana" pitchFamily="34" charset="0"/>
              <a:ea typeface="Verdana" pitchFamily="34" charset="0"/>
              <a:cs typeface="Verdana" pitchFamily="34" charset="0"/>
            </a:endParaRPr>
          </a:p>
          <a:p>
            <a:pPr marL="0" indent="0" eaLnBrk="1" hangingPunct="1">
              <a:buNone/>
            </a:pPr>
            <a:endParaRPr lang="de-CH" dirty="0">
              <a:latin typeface="Verdana" pitchFamily="34" charset="0"/>
            </a:endParaRPr>
          </a:p>
          <a:p>
            <a:pPr eaLnBrk="1" hangingPunct="1"/>
            <a:r>
              <a:rPr lang="de-DE" dirty="0" smtClean="0">
                <a:latin typeface="Verdana" pitchFamily="34" charset="0"/>
              </a:rPr>
              <a:t>Austauschsemester</a:t>
            </a:r>
            <a:r>
              <a:rPr lang="de-DE" dirty="0">
                <a:latin typeface="Verdana" pitchFamily="34" charset="0"/>
              </a:rPr>
              <a:t>, Intensiv-Kurse im Ausland, internationale </a:t>
            </a:r>
            <a:r>
              <a:rPr lang="de-DE" dirty="0" smtClean="0">
                <a:latin typeface="Verdana" pitchFamily="34" charset="0"/>
              </a:rPr>
              <a:t>Studierende</a:t>
            </a:r>
          </a:p>
          <a:p>
            <a:pPr marL="0" indent="0" eaLnBrk="1" hangingPunct="1">
              <a:buNone/>
            </a:pPr>
            <a:endParaRPr lang="de-CH" dirty="0">
              <a:latin typeface="Verdana" pitchFamily="34" charset="0"/>
            </a:endParaRPr>
          </a:p>
          <a:p>
            <a:pPr eaLnBrk="1" hangingPunct="1">
              <a:buNone/>
            </a:pPr>
            <a:r>
              <a:rPr lang="de-DE" dirty="0">
                <a:latin typeface="Verdana" pitchFamily="34" charset="0"/>
              </a:rPr>
              <a:t>- </a:t>
            </a:r>
            <a:r>
              <a:rPr lang="de-DE" dirty="0" err="1">
                <a:latin typeface="Verdana" pitchFamily="34" charset="0"/>
              </a:rPr>
              <a:t>Careers</a:t>
            </a:r>
            <a:r>
              <a:rPr lang="de-DE" dirty="0">
                <a:latin typeface="Verdana" pitchFamily="34" charset="0"/>
              </a:rPr>
              <a:t> Service unterstützt die Studierenden beim Berufseinstieg und der </a:t>
            </a:r>
            <a:r>
              <a:rPr lang="de-DE" dirty="0" smtClean="0">
                <a:latin typeface="Verdana" pitchFamily="34" charset="0"/>
              </a:rPr>
              <a:t>Laufbahnplanung</a:t>
            </a:r>
            <a:r>
              <a:rPr lang="de-CH"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8</a:t>
            </a:fld>
            <a:r>
              <a:rPr lang="de-CH" smtClean="0"/>
              <a:t>, </a:t>
            </a:r>
            <a:fld id="{0483D060-B025-4ACE-962A-23BAB8DEC0FD}" type="datetime1">
              <a:rPr lang="de-CH" smtClean="0"/>
              <a:pPr>
                <a:defRPr/>
              </a:pPr>
              <a:t>10.11.2014</a:t>
            </a:fld>
            <a:endParaRPr lang="de-CH" dirty="0"/>
          </a:p>
        </p:txBody>
      </p:sp>
    </p:spTree>
    <p:extLst>
      <p:ext uri="{BB962C8B-B14F-4D97-AF65-F5344CB8AC3E}">
        <p14:creationId xmlns:p14="http://schemas.microsoft.com/office/powerpoint/2010/main" val="458067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CFD500"/>
                </a:solidFill>
                <a:latin typeface="Verdana" pitchFamily="34" charset="0"/>
              </a:rPr>
              <a:t>Intensive Verbindung </a:t>
            </a:r>
            <a:r>
              <a:rPr lang="de-CH" dirty="0">
                <a:solidFill>
                  <a:srgbClr val="CFD500"/>
                </a:solidFill>
                <a:latin typeface="Verdana" pitchFamily="34" charset="0"/>
              </a:rPr>
              <a:t>von Theorie und Praxis</a:t>
            </a:r>
            <a:endParaRPr lang="de-CH" dirty="0"/>
          </a:p>
        </p:txBody>
      </p:sp>
      <p:sp>
        <p:nvSpPr>
          <p:cNvPr id="3" name="Inhaltsplatzhalter 2"/>
          <p:cNvSpPr>
            <a:spLocks noGrp="1"/>
          </p:cNvSpPr>
          <p:nvPr>
            <p:ph idx="1"/>
          </p:nvPr>
        </p:nvSpPr>
        <p:spPr/>
        <p:txBody>
          <a:bodyPr/>
          <a:lstStyle/>
          <a:p>
            <a:pPr marL="0" indent="0" eaLnBrk="1" hangingPunct="1">
              <a:buNone/>
            </a:pPr>
            <a:r>
              <a:rPr lang="de-CH" dirty="0" smtClean="0">
                <a:latin typeface="Verdana" pitchFamily="34" charset="0"/>
                <a:ea typeface="Verdana" pitchFamily="34" charset="0"/>
                <a:cs typeface="Verdana" pitchFamily="34" charset="0"/>
              </a:rPr>
              <a:t>Beispiel «Businesspläne </a:t>
            </a:r>
            <a:r>
              <a:rPr lang="de-CH" dirty="0">
                <a:latin typeface="Verdana" pitchFamily="34" charset="0"/>
                <a:ea typeface="Verdana" pitchFamily="34" charset="0"/>
                <a:cs typeface="Verdana" pitchFamily="34" charset="0"/>
              </a:rPr>
              <a:t>für </a:t>
            </a:r>
            <a:r>
              <a:rPr lang="de-CH" dirty="0" smtClean="0">
                <a:latin typeface="Verdana" pitchFamily="34" charset="0"/>
                <a:ea typeface="Verdana" pitchFamily="34" charset="0"/>
                <a:cs typeface="Verdana" pitchFamily="34" charset="0"/>
              </a:rPr>
              <a:t>Unternehmen»: </a:t>
            </a:r>
            <a:r>
              <a:rPr lang="de-CH" dirty="0">
                <a:latin typeface="Verdana" pitchFamily="34" charset="0"/>
                <a:ea typeface="Verdana" pitchFamily="34" charset="0"/>
                <a:cs typeface="Verdana" pitchFamily="34" charset="0"/>
              </a:rPr>
              <a:t>Am Departement Wirtschaft haben Studierende in den letzten sieben Jahren über 280 Businesspläne für Unternehmen erstellt. </a:t>
            </a:r>
            <a:r>
              <a:rPr lang="de-DE" dirty="0">
                <a:latin typeface="Verdana" pitchFamily="34" charset="0"/>
                <a:ea typeface="Verdana" pitchFamily="34" charset="0"/>
                <a:cs typeface="Verdana" pitchFamily="34" charset="0"/>
              </a:rPr>
              <a:t>90 Prozent der Auftraggeber zogen daraus einen konkreten Nutzen für sich</a:t>
            </a:r>
            <a:r>
              <a:rPr lang="de-DE" dirty="0" smtClean="0">
                <a:latin typeface="Verdana" pitchFamily="34" charset="0"/>
                <a:ea typeface="Verdana" pitchFamily="34" charset="0"/>
                <a:cs typeface="Verdana" pitchFamily="34" charset="0"/>
              </a:rPr>
              <a:t>.</a:t>
            </a:r>
            <a:endParaRPr lang="de-DE" dirty="0">
              <a:latin typeface="Verdana" pitchFamily="34" charset="0"/>
              <a:ea typeface="Verdana" pitchFamily="34" charset="0"/>
              <a:cs typeface="Verdana" pitchFamily="34" charset="0"/>
            </a:endParaRPr>
          </a:p>
          <a:p>
            <a:pPr lvl="1" eaLnBrk="1" hangingPunct="1"/>
            <a:endParaRPr lang="de-DE" dirty="0">
              <a:latin typeface="Verdana" pitchFamily="34" charset="0"/>
              <a:ea typeface="Verdana" pitchFamily="34" charset="0"/>
              <a:cs typeface="Verdana" pitchFamily="34" charset="0"/>
            </a:endParaRPr>
          </a:p>
          <a:p>
            <a:pPr marL="0" indent="0" eaLnBrk="1" hangingPunct="1">
              <a:buNone/>
            </a:pPr>
            <a:r>
              <a:rPr lang="de-CH" sz="2000" dirty="0" smtClean="0">
                <a:latin typeface="Verdana" panose="020B0604030504040204" pitchFamily="34" charset="0"/>
                <a:ea typeface="Verdana" panose="020B0604030504040204" pitchFamily="34" charset="0"/>
                <a:cs typeface="Verdana" panose="020B0604030504040204" pitchFamily="34" charset="0"/>
              </a:rPr>
              <a:t>			</a:t>
            </a:r>
          </a:p>
          <a:p>
            <a:endParaRPr lang="de-CH" dirty="0"/>
          </a:p>
        </p:txBody>
      </p:sp>
      <p:sp>
        <p:nvSpPr>
          <p:cNvPr id="4" name="Foliennummernplatzhalter 3"/>
          <p:cNvSpPr>
            <a:spLocks noGrp="1"/>
          </p:cNvSpPr>
          <p:nvPr>
            <p:ph type="sldNum" sz="quarter" idx="10"/>
          </p:nvPr>
        </p:nvSpPr>
        <p:spPr/>
        <p:txBody>
          <a:bodyPr/>
          <a:lstStyle/>
          <a:p>
            <a:pPr>
              <a:defRPr/>
            </a:pPr>
            <a:fld id="{38CE5714-2A95-4FFB-8E19-2636A4A2E21D}" type="slidenum">
              <a:rPr lang="de-CH" smtClean="0"/>
              <a:pPr>
                <a:defRPr/>
              </a:pPr>
              <a:t>9</a:t>
            </a:fld>
            <a:r>
              <a:rPr lang="de-CH" smtClean="0"/>
              <a:t>, </a:t>
            </a:r>
            <a:fld id="{0483D060-B025-4ACE-962A-23BAB8DEC0FD}" type="datetime1">
              <a:rPr lang="de-CH" smtClean="0"/>
              <a:pPr>
                <a:defRPr/>
              </a:pPr>
              <a:t>10.11.2014</a:t>
            </a:fld>
            <a:endParaRPr lang="de-CH" dirty="0"/>
          </a:p>
        </p:txBody>
      </p:sp>
      <p:pic>
        <p:nvPicPr>
          <p:cNvPr id="5" name="Picture 2" descr="\\fs01\data$\ds\06 Marketing-Kommunikation\0600 Dach\Externe Kommunikation\10_Website\Web12_Über uns_Forschung_Medien_Netzwerke\Web12_Ueber uns\Material, Bilder usw\Für Medienschaffende\SA\h sa studierende im gesprae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958" y="3333200"/>
            <a:ext cx="4320479" cy="287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09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05042611175985034679&quot; ShowField=&quot;false&quot; /&gt;&#10;        &lt;Field Id=&quot;2010011411175985034680&quot; ShowField=&quot;false&quot; /&gt;&#10;        &lt;Field Id=&quot;2010011411175985034681&quot; ShowField=&quot;fals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owerPoint Präsentation"/>
  <p:tag name="OFFICEATWORKPRESENTATIONPROJECTID" val="HSLUCH"/>
  <p:tag name="OAWWIZARDSTEPS" val="0|1"/>
  <p:tag name="ZOAWLANGID" val="2055"/>
  <p:tag name="OAWDOCPROPSOURCE" val="&lt;DocProps&gt;&lt;DocProp UID=&quot;2002122011014149059130932&quot; EntryUID=&quot;2007081614160760588643&quot;&gt;&lt;Field Name=&quot;IDName&quot; Value=&quot;3.0. Hochschule Luzern - Wirtschaft, Zentralstr. 9, Luzern&quot;/&gt;&lt;Field Name=&quot;Address1&quot; Value=&quot;&quot;/&gt;&lt;Field Name=&quot;Address2&quot; Value=&quot;Zentralstrasse 9, Postfach 2940, CH-6002 Luzern&quot;/&gt;&lt;Field Name=&quot;Address3&quot; Value=&quot;T +41 41 228 41 11, F +41 41 228 41 12&quot;/&gt;&lt;Field Name=&quot;Address4&quot; Value=&quot;www.hslu.ch&quot;/&gt;&lt;Field Name=&quot;City&quot; Value=&quot;Luzern&quot;/&gt;&lt;Field Name=&quot;LogoLarge&quot; Value=&quot;%Logos%\hslu_d.wi.g.2100.500.wmf&quot;/&gt;&lt;Field Name=&quot;LogoSmall&quot; Value=&quot;%Logos%\hslu_d.wi.k.2100.250.wmf&quot;/&gt;&lt;Field Name=&quot;LogoFooter&quot; Value=&quot;%Logos%\hslu_allgemeinefqm.f.2100.200.wmf&quot;/&gt;&lt;Field Name=&quot;LogoOhneEFQM&quot; Value=&quot;%Logos%\hslu_allgemeinefqm.f.2100.200.wmf&quot;/&gt;&lt;Field Name=&quot;LogoPpt1&quot; Value=&quot;%Logos%\Powerpoint\titelmaster\hslu_d.wi.tm.2540.1905.wmf&quot;/&gt;&lt;Field Name=&quot;LogoPpt2&quot; Value=&quot;%Logos%\Powerpoint\folienmaster\hslu_d.wi.fm.2540.1905.wmf&quot;/&gt;&lt;Field Name=&quot;LogoPpt3&quot; Value=&quot;%Logos%\Powerpoint\folienmaster\hslu_d.wi.f.fm.2540.1905.wmf&quot;/&gt;&lt;/DocProp&gt;&lt;DocProp UID=&quot;200212191811121321310321301031x&quot; EntryUID=&quot;2003121817293296325874&quot;&gt;&lt;Field Name=&quot;IDName&quot; Value=&quot;(Leer)&quot;/&gt;&lt;Field Name=&quot;OrganisationUnit&quot; Value=&quot;&quot;/&gt;&lt;Field Name=&quot;SchoolPart&quot; Value=&quot;&quot;/&gt;&lt;Field Name=&quot;Additive&quot; Value=&quot;&quot;/&gt;&lt;Field Name=&quot;Name&quot; Value=&quot;&quot;/&gt;&lt;Field Name=&quot;Function&quot; Value=&quot;&quot;/&gt;&lt;Field Name=&quot;DirectPhone&quot; Value=&quot;&quot;/&gt;&lt;Field Name=&quot;EMail&quot; Value=&quot;&quot;/&gt;&lt;Field Name=&quot;SignatureHighResBW&quot; Value=&quot;&quot;/&gt;&lt;/DocProp&gt;&lt;DocProp UID=&quot;2002122010583847234010578&quot; EntryUID=&quot;2003121817293296325874&quot;&gt;&lt;Field Name=&quot;IDName&quot; Value=&quot;(Leer)&quot;/&gt;&lt;Field Name=&quot;OrganisationUnit&quot; Value=&quot;&quot;/&gt;&lt;Field Name=&quot;SchoolPart&quot; Value=&quot;&quot;/&gt;&lt;Field Name=&quot;Additive&quot; Value=&quot;&quot;/&gt;&lt;Field Name=&quot;Name&quot; Value=&quot;&quot;/&gt;&lt;Field Name=&quot;Function&quot; Value=&quot;&quot;/&gt;&lt;Field Name=&quot;DirectPhone&quot; Value=&quot;&quot;/&gt;&lt;Field Name=&quot;EMail&quot; Value=&quot;&quot;/&gt;&lt;Field Name=&quot;SignatureHighResBW&quot; Value=&quot;&quot;/&gt;&lt;/DocProp&gt;&lt;DocProp UID=&quot;2003061115381095709037&quot; EntryUID=&quot;2003121817293296325874&quot;&gt;&lt;Field Name=&quot;IDName&quot; Value=&quot;(Leer)&quot;/&gt;&lt;Field Name=&quot;OrganisationUnit&quot; Value=&quot;&quot;/&gt;&lt;Field Name=&quot;SchoolPart&quot; Value=&quot;&quot;/&gt;&lt;Field Name=&quot;Additive&quot; Value=&quot;&quot;/&gt;&lt;Field Name=&quot;Name&quot; Value=&quot;&quot;/&gt;&lt;Field Name=&quot;Function&quot; Value=&quot;&quot;/&gt;&lt;Field Name=&quot;DirectPhone&quot; Value=&quot;&quot;/&gt;&lt;Field Name=&quot;EMail&quot; Value=&quot;&quot;/&gt;&lt;Field Name=&quot;SignatureHighResBW&quot; Value=&quot;&quot;/&gt;&lt;/DocProp&gt;&lt;DocProp UID=&quot;2006040509495284662868&quot; EntryUID=&quot;2003121817293296325874&quot;&gt;&lt;Field Name=&quot;IDName&quot; Value=&quot;(Leer)&quot;/&gt;&lt;Field Name=&quot;OrganisationUnit&quot; Value=&quot;&quot;/&gt;&lt;Field Name=&quot;SchoolPart&quot; Value=&quot;&quot;/&gt;&lt;Field Name=&quot;Additive&quot; Value=&quot;&quot;/&gt;&lt;Field Name=&quot;Name&quot; Value=&quot;&quot;/&gt;&lt;Field Name=&quot;Function&quot; Value=&quot;&quot;/&gt;&lt;Field Name=&quot;DirectPhone&quot; Value=&quot;&quot;/&gt;&lt;Field Name=&quot;EMail&quot; Value=&quot;&quot;/&gt;&lt;Field Name=&quot;SignatureHighResBW&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ZOAWCODE" val="200212191811121321310321301031x.Name"/>
  <p:tag name="ZOAWTYPE" val="Text"/>
  <p:tag name="OFFICATWORKEXPRESSIONTAG" val="Prof. Dr. Xaver Büeler"/>
</p:tagLst>
</file>

<file path=ppt/tags/tag11.xml><?xml version="1.0" encoding="utf-8"?>
<p:tagLst xmlns:a="http://schemas.openxmlformats.org/drawingml/2006/main" xmlns:r="http://schemas.openxmlformats.org/officeDocument/2006/relationships" xmlns:p="http://schemas.openxmlformats.org/presentationml/2006/main">
  <p:tag name="ZOAWCODE" val="200212191811121321310321301031x.Function"/>
  <p:tag name="ZOAWTYPE" val="Text"/>
  <p:tag name="OFFICATWORKEXPRESSIONTAG" val="Direktor"/>
</p:tagLst>
</file>

<file path=ppt/tags/tag12.xml><?xml version="1.0" encoding="utf-8"?>
<p:tagLst xmlns:a="http://schemas.openxmlformats.org/drawingml/2006/main" xmlns:r="http://schemas.openxmlformats.org/officeDocument/2006/relationships" xmlns:p="http://schemas.openxmlformats.org/presentationml/2006/main">
  <p:tag name="ZOAWCODE" val="Language.Doc.Telephone"/>
  <p:tag name="ZOAWTYPE" val="Text"/>
  <p:tag name="OFFICATWORKEXPRESSIONTAG" val="T direkt"/>
</p:tagLst>
</file>

<file path=ppt/tags/tag13.xml><?xml version="1.0" encoding="utf-8"?>
<p:tagLst xmlns:a="http://schemas.openxmlformats.org/drawingml/2006/main" xmlns:r="http://schemas.openxmlformats.org/officeDocument/2006/relationships" xmlns:p="http://schemas.openxmlformats.org/presentationml/2006/main">
  <p:tag name="ZOAWCODE" val="200212191811121321310321301031x.DirectPhone"/>
  <p:tag name="ZOAWTYPE" val="Text"/>
  <p:tag name="OFFICATWORKEXPRESSIONTAG" val="+41 41 228 41 33"/>
</p:tagLst>
</file>

<file path=ppt/tags/tag14.xml><?xml version="1.0" encoding="utf-8"?>
<p:tagLst xmlns:a="http://schemas.openxmlformats.org/drawingml/2006/main" xmlns:r="http://schemas.openxmlformats.org/officeDocument/2006/relationships" xmlns:p="http://schemas.openxmlformats.org/presentationml/2006/main">
  <p:tag name="ZOAWCODE" val="200212191811121321310321301031x.EMail"/>
  <p:tag name="ZOAWTYPE" val="Text"/>
  <p:tag name="OFFICATWORKEXPRESSIONTAG" val="xaver.bueler@hslu.ch"/>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Click to edit Master subtitle style"/>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31.10.2014"/>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xml><?xml version="1.0" encoding="utf-8"?>
<p:tagLst xmlns:a="http://schemas.openxmlformats.org/drawingml/2006/main" xmlns:r="http://schemas.openxmlformats.org/officeDocument/2006/relationships" xmlns:p="http://schemas.openxmlformats.org/presentationml/2006/main">
  <p:tag name="ZOAWCODE" val="2002122011014149059130932.LogoPpt2"/>
  <p:tag name="ZOAWTYPE" val="Image"/>
  <p:tag name="ZOAWSESSIONUID" val="2014103113392648940957"/>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Click to edit Master title style"/>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Click to edit Master text styles&#10;Second level&#10;Third level&#10;Fourth level&#10;Fifth level"/>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5.xml><?xml version="1.0" encoding="utf-8"?>
<p:tagLst xmlns:a="http://schemas.openxmlformats.org/drawingml/2006/main" xmlns:r="http://schemas.openxmlformats.org/officeDocument/2006/relationships" xmlns:p="http://schemas.openxmlformats.org/presentationml/2006/main">
  <p:tag name="ZOAWCODE" val="Language.Doc.Page.Powerpoint"/>
  <p:tag name="ZOAWTYPE" val="Text"/>
  <p:tag name="OFFICATWORKEXPRESSIONTAG" val="Folie"/>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31.10.2014"/>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2, 31.10.2014"/>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2, 31.10.2014"/>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Nr.›, 31.10.2014"/>
</p:tagLst>
</file>

<file path=ppt/tags/tag7.xml><?xml version="1.0" encoding="utf-8"?>
<p:tagLst xmlns:a="http://schemas.openxmlformats.org/drawingml/2006/main" xmlns:r="http://schemas.openxmlformats.org/officeDocument/2006/relationships" xmlns:p="http://schemas.openxmlformats.org/presentationml/2006/main">
  <p:tag name="ZOAWCODE" val="2002122011014149059130932.LogoPpt1"/>
  <p:tag name="ZOAWTYPE" val="Image"/>
  <p:tag name="ZOAWSESSIONUID" val="2014103113392651924142"/>
</p:tagLst>
</file>

<file path=ppt/tags/tag8.xml><?xml version="1.0" encoding="utf-8"?>
<p:tagLst xmlns:a="http://schemas.openxmlformats.org/drawingml/2006/main" xmlns:r="http://schemas.openxmlformats.org/officeDocument/2006/relationships" xmlns:p="http://schemas.openxmlformats.org/presentationml/2006/main">
  <p:tag name="ZOAWCODE" val="2002122011014149059130932.City"/>
  <p:tag name="ZOAWTYPE" val="Text"/>
  <p:tag name="OFFICATWORKEXPRESSIONTAG" val="Luzern"/>
</p:tagLst>
</file>

<file path=ppt/tags/tag9.xml><?xml version="1.0" encoding="utf-8"?>
<p:tagLst xmlns:a="http://schemas.openxmlformats.org/drawingml/2006/main" xmlns:r="http://schemas.openxmlformats.org/officeDocument/2006/relationships" xmlns:p="http://schemas.openxmlformats.org/presentationml/2006/main">
  <p:tag name="ZOAWCODE" val="200212191811121321310321301031x.Additive"/>
  <p:tag name="ZOAWTYPE" val="Text"/>
  <p:tag name="OFFICATWORKEXPRESSIONTAG" val="Direktion"/>
</p:tagLst>
</file>

<file path=ppt/theme/theme1.xml><?xml version="1.0" encoding="utf-8"?>
<a:theme xmlns:a="http://schemas.openxmlformats.org/drawingml/2006/main" name="Default Design">
  <a:themeElements>
    <a:clrScheme name="hslu">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7F7F7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1499</Words>
  <Application>Microsoft Office PowerPoint</Application>
  <PresentationFormat>Bildschirmpräsentation (4:3)</PresentationFormat>
  <Paragraphs>285</Paragraphs>
  <Slides>21</Slides>
  <Notes>4</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Default Design</vt:lpstr>
      <vt:lpstr>PowerPoint-Präsentation</vt:lpstr>
      <vt:lpstr>Präsentation Hochschule Luzern – Wirtschaft</vt:lpstr>
      <vt:lpstr>Hochschule Luzern – Wirtschaft: Facts &amp; Figures 2013</vt:lpstr>
      <vt:lpstr>Hochschule Luzern – Wirtschaft und andere Fachhochschulen mit einem Wirtschaftsangebot</vt:lpstr>
      <vt:lpstr>Garantierte Durchlässigkeit: Bildungssystem der Tertiärstufe   </vt:lpstr>
      <vt:lpstr>Vielseitig: Die fünf Institute</vt:lpstr>
      <vt:lpstr>Ausbildung: 3 Bachelor- und 4 Master-Studiengänge</vt:lpstr>
      <vt:lpstr>Was ein Studium an der Hochschule Luzern – Wirtschaft auszeichnet</vt:lpstr>
      <vt:lpstr>Intensive Verbindung von Theorie und Praxis</vt:lpstr>
      <vt:lpstr>Förderung unternehmerischen Denkens und Handelns</vt:lpstr>
      <vt:lpstr>Erfolgreiche Berufstätigkeit nach dem Studium </vt:lpstr>
      <vt:lpstr>Weiterbildung: Lebenslanges Lernen</vt:lpstr>
      <vt:lpstr>Finanzierungsquellen 2013: 64.1 Mio. CHF Nettoerlös</vt:lpstr>
      <vt:lpstr>Das kostet ein Wirtschaft-Studienplatz pro Jahr: 18ʼ646 CHF</vt:lpstr>
      <vt:lpstr>Knapp 2000 Studierende auf 11ʼ700 Quadratmetern</vt:lpstr>
      <vt:lpstr>Anwendungsorientierte Forschung &amp; Entwicklung (aF&amp;E)  und Dienstleistungen 2013</vt:lpstr>
      <vt:lpstr>Beispiel Forschungsprojekte (I)</vt:lpstr>
      <vt:lpstr>Beispiel Forschungsprojekte (II)</vt:lpstr>
      <vt:lpstr>Beispiel Forschungsprojekte (III)</vt:lpstr>
      <vt:lpstr>Hoher Nutzen für die Zentralschweizer Wirtschaft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Anliker Yvonne HSLU</dc:creator>
  <cp:lastModifiedBy>Anliker Yvonne HSLU</cp:lastModifiedBy>
  <cp:revision>118</cp:revision>
  <dcterms:created xsi:type="dcterms:W3CDTF">2005-07-04T14:10:49Z</dcterms:created>
  <dcterms:modified xsi:type="dcterms:W3CDTF">2014-11-10T10:26:27Z</dcterms:modified>
</cp:coreProperties>
</file>